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9"/>
  </p:notesMasterIdLst>
  <p:sldIdLst>
    <p:sldId id="256" r:id="rId2"/>
    <p:sldId id="319" r:id="rId3"/>
    <p:sldId id="343" r:id="rId4"/>
    <p:sldId id="341" r:id="rId5"/>
    <p:sldId id="342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5" r:id="rId16"/>
    <p:sldId id="353" r:id="rId17"/>
    <p:sldId id="356" r:id="rId18"/>
    <p:sldId id="368" r:id="rId19"/>
    <p:sldId id="357" r:id="rId20"/>
    <p:sldId id="358" r:id="rId21"/>
    <p:sldId id="359" r:id="rId22"/>
    <p:sldId id="360" r:id="rId23"/>
    <p:sldId id="361" r:id="rId24"/>
    <p:sldId id="364" r:id="rId25"/>
    <p:sldId id="366" r:id="rId26"/>
    <p:sldId id="365" r:id="rId27"/>
    <p:sldId id="376" r:id="rId28"/>
    <p:sldId id="370" r:id="rId29"/>
    <p:sldId id="373" r:id="rId30"/>
    <p:sldId id="374" r:id="rId31"/>
    <p:sldId id="375" r:id="rId32"/>
    <p:sldId id="371" r:id="rId33"/>
    <p:sldId id="372" r:id="rId34"/>
    <p:sldId id="377" r:id="rId35"/>
    <p:sldId id="378" r:id="rId36"/>
    <p:sldId id="383" r:id="rId37"/>
    <p:sldId id="379" r:id="rId38"/>
    <p:sldId id="385" r:id="rId39"/>
    <p:sldId id="387" r:id="rId40"/>
    <p:sldId id="386" r:id="rId41"/>
    <p:sldId id="384" r:id="rId42"/>
    <p:sldId id="380" r:id="rId43"/>
    <p:sldId id="381" r:id="rId44"/>
    <p:sldId id="388" r:id="rId45"/>
    <p:sldId id="389" r:id="rId46"/>
    <p:sldId id="382" r:id="rId47"/>
    <p:sldId id="334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FF"/>
    <a:srgbClr val="AD9EE3"/>
    <a:srgbClr val="F3BB30"/>
    <a:srgbClr val="BAD6F1"/>
    <a:srgbClr val="B5D0EB"/>
    <a:srgbClr val="ABB2FC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792" autoAdjust="0"/>
  </p:normalViewPr>
  <p:slideViewPr>
    <p:cSldViewPr snapToGrid="0" showGuides="1">
      <p:cViewPr>
        <p:scale>
          <a:sx n="100" d="100"/>
          <a:sy n="100" d="100"/>
        </p:scale>
        <p:origin x="643" y="91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40.xml"/><Relationship Id="rId21" Type="http://schemas.openxmlformats.org/officeDocument/2006/relationships/slide" Target="slides/slide21.xml"/><Relationship Id="rId34" Type="http://schemas.openxmlformats.org/officeDocument/2006/relationships/slide" Target="slides/slide35.xml"/><Relationship Id="rId42" Type="http://schemas.openxmlformats.org/officeDocument/2006/relationships/slide" Target="slides/slide4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7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5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20" Type="http://schemas.openxmlformats.org/officeDocument/2006/relationships/slide" Target="slides/slide20.xml"/><Relationship Id="rId41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30/07/2024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90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947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992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77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0967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30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99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7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918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28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2892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5340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1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432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1960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6670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334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6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8349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4826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76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201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423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5469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2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6898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6405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3790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2193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5552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361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166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69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2585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16535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4169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750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555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32672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581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65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65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731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705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543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58" r:id="rId6"/>
    <p:sldLayoutId id="2147483671" r:id="rId7"/>
    <p:sldLayoutId id="2147483672" r:id="rId8"/>
    <p:sldLayoutId id="2147483659" r:id="rId9"/>
    <p:sldLayoutId id="214748367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5.jpg"/><Relationship Id="rId5" Type="http://schemas.openxmlformats.org/officeDocument/2006/relationships/image" Target="../media/image4.png"/><Relationship Id="rId10" Type="http://schemas.openxmlformats.org/officeDocument/2006/relationships/image" Target="../media/image34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jpg"/><Relationship Id="rId5" Type="http://schemas.openxmlformats.org/officeDocument/2006/relationships/image" Target="../media/image4.png"/><Relationship Id="rId10" Type="http://schemas.openxmlformats.org/officeDocument/2006/relationships/image" Target="../media/image3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jpg"/><Relationship Id="rId5" Type="http://schemas.openxmlformats.org/officeDocument/2006/relationships/image" Target="../media/image4.png"/><Relationship Id="rId10" Type="http://schemas.openxmlformats.org/officeDocument/2006/relationships/image" Target="../media/image39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2.jpg"/><Relationship Id="rId5" Type="http://schemas.openxmlformats.org/officeDocument/2006/relationships/image" Target="../media/image4.png"/><Relationship Id="rId10" Type="http://schemas.openxmlformats.org/officeDocument/2006/relationships/image" Target="../media/image41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jpg"/><Relationship Id="rId5" Type="http://schemas.openxmlformats.org/officeDocument/2006/relationships/image" Target="../media/image4.png"/><Relationship Id="rId10" Type="http://schemas.openxmlformats.org/officeDocument/2006/relationships/image" Target="../media/image43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45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46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47.jp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5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B6864F13-8708-80BB-E45B-F449D3B5AFC4}"/>
              </a:ext>
            </a:extLst>
          </p:cNvPr>
          <p:cNvSpPr/>
          <p:nvPr/>
        </p:nvSpPr>
        <p:spPr>
          <a:xfrm>
            <a:off x="2097515" y="2818141"/>
            <a:ext cx="32762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Bytes </a:t>
            </a:r>
            <a:r>
              <a:rPr lang="ar-LY" sz="66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بايتس</a:t>
            </a:r>
            <a:endParaRPr lang="en-US" sz="66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80A46-7E59-BC9E-2860-51F85074E87E}"/>
              </a:ext>
            </a:extLst>
          </p:cNvPr>
          <p:cNvSpPr txBox="1"/>
          <p:nvPr/>
        </p:nvSpPr>
        <p:spPr>
          <a:xfrm>
            <a:off x="3548437" y="3763488"/>
            <a:ext cx="204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By: Shahd Belhaj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21637-E78F-ECF2-8918-6F055F0B6A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01" y="357490"/>
            <a:ext cx="3017957" cy="30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39CF50-63B6-6561-24E9-DAC1B29DA873}"/>
              </a:ext>
            </a:extLst>
          </p:cNvPr>
          <p:cNvSpPr txBox="1"/>
          <p:nvPr/>
        </p:nvSpPr>
        <p:spPr>
          <a:xfrm>
            <a:off x="291642" y="3056854"/>
            <a:ext cx="8340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LY" sz="24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مخصص لمشاركة المشاريع وطلب المساعدة ونشر الحلول والأفكار</a:t>
            </a:r>
          </a:p>
          <a:p>
            <a:endParaRPr lang="ar-LY" sz="24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LY" sz="24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وواجهة مخصصة للاعلان عن ورش العمل ومساباقات متنوعة</a:t>
            </a:r>
            <a:endParaRPr lang="en-US" sz="24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r>
              <a:rPr lang="en-US" sz="4031" b="1" kern="0" spc="-12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منتدى </a:t>
            </a:r>
            <a:r>
              <a:rPr lang="en-US" sz="4031" b="1" kern="0" spc="-121" dirty="0" err="1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لنشر</a:t>
            </a:r>
            <a:r>
              <a:rPr lang="en-US" sz="4031" b="1" kern="0" spc="-12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4031" b="1" kern="0" spc="-121" dirty="0" err="1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المشاريع</a:t>
            </a:r>
            <a:endParaRPr lang="en-US" sz="4031" b="1" kern="0" spc="-121" dirty="0">
              <a:solidFill>
                <a:srgbClr val="000000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D049CC9-CD78-105B-ACBC-E15649064487}"/>
              </a:ext>
            </a:extLst>
          </p:cNvPr>
          <p:cNvSpPr/>
          <p:nvPr/>
        </p:nvSpPr>
        <p:spPr>
          <a:xfrm>
            <a:off x="2311701" y="1936984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فعاليات وورش عمل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4256483" y="1373628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ar-LY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737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1" descr="Forma&#10;&#10;Descripción generada automáticamente">
            <a:extLst>
              <a:ext uri="{FF2B5EF4-FFF2-40B4-BE49-F238E27FC236}">
                <a16:creationId xmlns:a16="http://schemas.microsoft.com/office/drawing/2014/main" id="{9BEAF373-F7A2-5768-B0AE-C35572832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72819" y="3723284"/>
            <a:ext cx="2286955" cy="1134961"/>
          </a:xfrm>
          <a:prstGeom prst="rect">
            <a:avLst/>
          </a:prstGeom>
        </p:spPr>
      </p:pic>
      <p:pic>
        <p:nvPicPr>
          <p:cNvPr id="17" name="Imagen 6" descr="Forma&#10;&#10;Descripción generada automáticamente">
            <a:extLst>
              <a:ext uri="{FF2B5EF4-FFF2-40B4-BE49-F238E27FC236}">
                <a16:creationId xmlns:a16="http://schemas.microsoft.com/office/drawing/2014/main" id="{D8CAACE2-15FF-17F5-316B-7B788F5F4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76392" y="424786"/>
            <a:ext cx="1097627" cy="54472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3945ADD-4CA5-1AEA-E028-33206C2F988B}"/>
              </a:ext>
            </a:extLst>
          </p:cNvPr>
          <p:cNvSpPr/>
          <p:nvPr/>
        </p:nvSpPr>
        <p:spPr>
          <a:xfrm>
            <a:off x="1357525" y="778750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307"/>
              </a:lnSpc>
            </a:pPr>
            <a:r>
              <a:rPr lang="ar-LY" altLang="zh-CN" sz="4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  <a:sym typeface="+mn-lt"/>
              </a:rPr>
              <a:t>ما يميزه عن با قي التطبيقات </a:t>
            </a:r>
            <a:endParaRPr lang="zh-CN" altLang="en-US" sz="4000" b="1" dirty="0">
              <a:solidFill>
                <a:srgbClr val="002060"/>
              </a:solidFill>
              <a:latin typeface="Cairo" pitchFamily="2" charset="-78"/>
              <a:cs typeface="Cairo" pitchFamily="2" charset="-78"/>
              <a:sym typeface="+mn-lt"/>
            </a:endParaRPr>
          </a:p>
          <a:p>
            <a:pPr marL="0" indent="0">
              <a:lnSpc>
                <a:spcPts val="4307"/>
              </a:lnSpc>
              <a:buNone/>
            </a:pPr>
            <a:endParaRPr lang="en-US" sz="40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00E64-8254-3192-520C-432459B267DB}"/>
              </a:ext>
            </a:extLst>
          </p:cNvPr>
          <p:cNvSpPr txBox="1"/>
          <p:nvPr/>
        </p:nvSpPr>
        <p:spPr>
          <a:xfrm>
            <a:off x="-1850985" y="2018656"/>
            <a:ext cx="1012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لا يوجد تطبيق مخصص لتعلم وشراء الأجزاء</a:t>
            </a:r>
            <a:r>
              <a:rPr lang="en-US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الإلكترونية داخل ليبيا</a:t>
            </a:r>
            <a:endParaRPr lang="en-US" sz="20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3A729-37DF-4D86-6D3D-2328A7A96CDF}"/>
              </a:ext>
            </a:extLst>
          </p:cNvPr>
          <p:cNvSpPr txBox="1"/>
          <p:nvPr/>
        </p:nvSpPr>
        <p:spPr>
          <a:xfrm>
            <a:off x="1126614" y="3045825"/>
            <a:ext cx="6890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مكان واحد لجميع احتياجات</a:t>
            </a:r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المستخدم في مجال الإلكترونيات </a:t>
            </a:r>
          </a:p>
        </p:txBody>
      </p:sp>
      <p:pic>
        <p:nvPicPr>
          <p:cNvPr id="5" name="Imagen 3" descr="Forma&#10;&#10;Descripción generada automáticamente">
            <a:extLst>
              <a:ext uri="{FF2B5EF4-FFF2-40B4-BE49-F238E27FC236}">
                <a16:creationId xmlns:a16="http://schemas.microsoft.com/office/drawing/2014/main" id="{7804F86B-E074-ECD8-CE2D-3F89503AB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906946" y="4885088"/>
            <a:ext cx="2286955" cy="1134961"/>
          </a:xfrm>
          <a:prstGeom prst="rect">
            <a:avLst/>
          </a:prstGeom>
        </p:spPr>
      </p:pic>
      <p:pic>
        <p:nvPicPr>
          <p:cNvPr id="6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83CECA18-7481-2728-8325-805CAF31C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2215720" y="3604910"/>
            <a:ext cx="2553002" cy="3100153"/>
          </a:xfrm>
          <a:prstGeom prst="rect">
            <a:avLst/>
          </a:prstGeom>
        </p:spPr>
      </p:pic>
      <p:pic>
        <p:nvPicPr>
          <p:cNvPr id="7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04284DE-78BB-6643-5511-32F42840A1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671525" y="5160308"/>
            <a:ext cx="3276213" cy="1719481"/>
          </a:xfrm>
          <a:prstGeom prst="rect">
            <a:avLst/>
          </a:prstGeom>
        </p:spPr>
      </p:pic>
      <p:pic>
        <p:nvPicPr>
          <p:cNvPr id="9" name="Imagen 6" descr="Icono&#10;&#10;Descripción generada automáticamente">
            <a:extLst>
              <a:ext uri="{FF2B5EF4-FFF2-40B4-BE49-F238E27FC236}">
                <a16:creationId xmlns:a16="http://schemas.microsoft.com/office/drawing/2014/main" id="{F73BD2CD-F744-57B7-EFA0-6443F05BDD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090415" y="5813837"/>
            <a:ext cx="2023578" cy="968518"/>
          </a:xfrm>
          <a:prstGeom prst="rect">
            <a:avLst/>
          </a:prstGeom>
        </p:spPr>
      </p:pic>
      <p:pic>
        <p:nvPicPr>
          <p:cNvPr id="10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6B23A471-8FD5-CAEA-03F2-0D57CD70F9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562451" y="2320745"/>
            <a:ext cx="471505" cy="451627"/>
          </a:xfrm>
          <a:prstGeom prst="rect">
            <a:avLst/>
          </a:prstGeom>
        </p:spPr>
      </p:pic>
      <p:pic>
        <p:nvPicPr>
          <p:cNvPr id="11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8E77C36F-7A1B-C90A-D965-FE376CA48A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274271" y="3793213"/>
            <a:ext cx="4093228" cy="3100152"/>
          </a:xfrm>
          <a:prstGeom prst="rect">
            <a:avLst/>
          </a:prstGeom>
        </p:spPr>
      </p:pic>
      <p:pic>
        <p:nvPicPr>
          <p:cNvPr id="14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DCE10B8-E12D-3456-82D6-38F80E7B75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127715" y="5062230"/>
            <a:ext cx="2239784" cy="2118417"/>
          </a:xfrm>
          <a:prstGeom prst="rect">
            <a:avLst/>
          </a:prstGeom>
        </p:spPr>
      </p:pic>
      <p:pic>
        <p:nvPicPr>
          <p:cNvPr id="15" name="Imagen 9" descr="Icono&#10;&#10;Descripción generada automáticamente">
            <a:extLst>
              <a:ext uri="{FF2B5EF4-FFF2-40B4-BE49-F238E27FC236}">
                <a16:creationId xmlns:a16="http://schemas.microsoft.com/office/drawing/2014/main" id="{7CFBD355-ECEC-4029-A223-D780D78D1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237831" y="5517633"/>
            <a:ext cx="1129668" cy="1426196"/>
          </a:xfrm>
          <a:prstGeom prst="rect">
            <a:avLst/>
          </a:prstGeom>
        </p:spPr>
      </p:pic>
      <p:pic>
        <p:nvPicPr>
          <p:cNvPr id="18" name="Imagen 53" descr="Círculo&#10;&#10;Descripción generada automáticamente">
            <a:extLst>
              <a:ext uri="{FF2B5EF4-FFF2-40B4-BE49-F238E27FC236}">
                <a16:creationId xmlns:a16="http://schemas.microsoft.com/office/drawing/2014/main" id="{032E8731-C987-4D84-7C6D-7A77F379B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894543" y="5292531"/>
            <a:ext cx="801545" cy="7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2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6.17284E-7 L 0.07135 0.00062 " pathEditMode="relative" rAng="0" ptsTypes="AA">
                                          <p:cBhvr>
                                            <p:cTn id="8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1.7284E-6 L 0.00035 0.05031 " pathEditMode="relative" rAng="0" ptsTypes="AA">
                                          <p:cBhvr>
                                            <p:cTn id="24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3.45679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8" dur="6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4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5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9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1.48148E-6 L 0.00035 0.05031 " pathEditMode="relative" rAng="0" ptsTypes="AA">
                                          <p:cBhvr>
                                            <p:cTn id="4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6 " pathEditMode="relative" rAng="0" ptsTypes="AA" p14:bounceEnd="5091">
                                          <p:cBhvr>
                                            <p:cTn id="42" dur="6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4" dur="3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46" dur="3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8" dur="8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0.00123 L 0.01337 0.03056 " pathEditMode="relative" rAng="0" ptsTypes="AA">
                                          <p:cBhvr>
                                            <p:cTn id="5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2" dur="9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6.17284E-7 L 0.07135 0.00062 " pathEditMode="relative" rAng="0" ptsTypes="AA">
                                          <p:cBhvr>
                                            <p:cTn id="8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1.7284E-6 L 0.00035 0.05031 " pathEditMode="relative" rAng="0" ptsTypes="AA">
                                          <p:cBhvr>
                                            <p:cTn id="24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3.45679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8" dur="6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4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5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9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1.48148E-6 L 0.00035 0.05031 " pathEditMode="relative" rAng="0" ptsTypes="AA">
                                          <p:cBhvr>
                                            <p:cTn id="4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6 " pathEditMode="relative" rAng="0" ptsTypes="AA">
                                          <p:cBhvr>
                                            <p:cTn id="42" dur="6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4" dur="3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46" dur="3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8" dur="8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0.00123 L 0.01337 0.03056 " pathEditMode="relative" rAng="0" ptsTypes="AA">
                                          <p:cBhvr>
                                            <p:cTn id="5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2" dur="9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C4AB5D08-2605-4CAA-D32C-3E0B4243E8AE}"/>
              </a:ext>
            </a:extLst>
          </p:cNvPr>
          <p:cNvSpPr/>
          <p:nvPr/>
        </p:nvSpPr>
        <p:spPr>
          <a:xfrm>
            <a:off x="1931651" y="22245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طرق جمع البيانات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244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12" name="Google Shape;2231;p25">
            <a:extLst>
              <a:ext uri="{FF2B5EF4-FFF2-40B4-BE49-F238E27FC236}">
                <a16:creationId xmlns:a16="http://schemas.microsoft.com/office/drawing/2014/main" id="{E2D2862A-91FA-E9DE-D114-B897AE966987}"/>
              </a:ext>
            </a:extLst>
          </p:cNvPr>
          <p:cNvSpPr/>
          <p:nvPr/>
        </p:nvSpPr>
        <p:spPr>
          <a:xfrm>
            <a:off x="2858214" y="1985161"/>
            <a:ext cx="756376" cy="757279"/>
          </a:xfrm>
          <a:custGeom>
            <a:avLst/>
            <a:gdLst/>
            <a:ahLst/>
            <a:cxnLst/>
            <a:rect l="l" t="t" r="r" b="b"/>
            <a:pathLst>
              <a:path w="25970" h="26001" extrusionOk="0">
                <a:moveTo>
                  <a:pt x="12985" y="0"/>
                </a:moveTo>
                <a:cubicBezTo>
                  <a:pt x="5796" y="0"/>
                  <a:pt x="1" y="5827"/>
                  <a:pt x="1" y="12985"/>
                </a:cubicBezTo>
                <a:cubicBezTo>
                  <a:pt x="1" y="20173"/>
                  <a:pt x="5796" y="26000"/>
                  <a:pt x="12985" y="26000"/>
                </a:cubicBezTo>
                <a:cubicBezTo>
                  <a:pt x="20142" y="26000"/>
                  <a:pt x="25969" y="20173"/>
                  <a:pt x="25969" y="12985"/>
                </a:cubicBezTo>
                <a:cubicBezTo>
                  <a:pt x="25969" y="5827"/>
                  <a:pt x="20142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232;p25">
            <a:extLst>
              <a:ext uri="{FF2B5EF4-FFF2-40B4-BE49-F238E27FC236}">
                <a16:creationId xmlns:a16="http://schemas.microsoft.com/office/drawing/2014/main" id="{538BF2ED-C075-0E47-8A3D-5F0330330BD6}"/>
              </a:ext>
            </a:extLst>
          </p:cNvPr>
          <p:cNvSpPr/>
          <p:nvPr/>
        </p:nvSpPr>
        <p:spPr>
          <a:xfrm>
            <a:off x="2874815" y="2001762"/>
            <a:ext cx="723174" cy="724077"/>
          </a:xfrm>
          <a:custGeom>
            <a:avLst/>
            <a:gdLst/>
            <a:ahLst/>
            <a:cxnLst/>
            <a:rect l="l" t="t" r="r" b="b"/>
            <a:pathLst>
              <a:path w="24830" h="24861" extrusionOk="0">
                <a:moveTo>
                  <a:pt x="12415" y="0"/>
                </a:moveTo>
                <a:cubicBezTo>
                  <a:pt x="5543" y="0"/>
                  <a:pt x="1" y="5542"/>
                  <a:pt x="1" y="12415"/>
                </a:cubicBezTo>
                <a:cubicBezTo>
                  <a:pt x="1" y="19287"/>
                  <a:pt x="5543" y="24860"/>
                  <a:pt x="12415" y="24860"/>
                </a:cubicBezTo>
                <a:cubicBezTo>
                  <a:pt x="19256" y="24860"/>
                  <a:pt x="24829" y="19287"/>
                  <a:pt x="24829" y="12415"/>
                </a:cubicBezTo>
                <a:cubicBezTo>
                  <a:pt x="24829" y="5542"/>
                  <a:pt x="19256" y="0"/>
                  <a:pt x="12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21" name="Google Shape;2235;p25">
            <a:extLst>
              <a:ext uri="{FF2B5EF4-FFF2-40B4-BE49-F238E27FC236}">
                <a16:creationId xmlns:a16="http://schemas.microsoft.com/office/drawing/2014/main" id="{2F2587A3-2111-60F3-F3E7-96D975318F86}"/>
              </a:ext>
            </a:extLst>
          </p:cNvPr>
          <p:cNvSpPr/>
          <p:nvPr/>
        </p:nvSpPr>
        <p:spPr>
          <a:xfrm>
            <a:off x="5523851" y="1985161"/>
            <a:ext cx="756347" cy="757279"/>
          </a:xfrm>
          <a:custGeom>
            <a:avLst/>
            <a:gdLst/>
            <a:ahLst/>
            <a:cxnLst/>
            <a:rect l="l" t="t" r="r" b="b"/>
            <a:pathLst>
              <a:path w="25969" h="26001" extrusionOk="0">
                <a:moveTo>
                  <a:pt x="12985" y="0"/>
                </a:moveTo>
                <a:cubicBezTo>
                  <a:pt x="5796" y="0"/>
                  <a:pt x="0" y="5827"/>
                  <a:pt x="0" y="12985"/>
                </a:cubicBezTo>
                <a:cubicBezTo>
                  <a:pt x="0" y="20173"/>
                  <a:pt x="5796" y="26000"/>
                  <a:pt x="12985" y="26000"/>
                </a:cubicBezTo>
                <a:cubicBezTo>
                  <a:pt x="20142" y="26000"/>
                  <a:pt x="25969" y="20173"/>
                  <a:pt x="25969" y="12985"/>
                </a:cubicBezTo>
                <a:cubicBezTo>
                  <a:pt x="25969" y="5827"/>
                  <a:pt x="20142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36;p25">
            <a:extLst>
              <a:ext uri="{FF2B5EF4-FFF2-40B4-BE49-F238E27FC236}">
                <a16:creationId xmlns:a16="http://schemas.microsoft.com/office/drawing/2014/main" id="{1878A935-7693-B8C7-4475-5000F625FD24}"/>
              </a:ext>
            </a:extLst>
          </p:cNvPr>
          <p:cNvSpPr/>
          <p:nvPr/>
        </p:nvSpPr>
        <p:spPr>
          <a:xfrm>
            <a:off x="5539520" y="2001762"/>
            <a:ext cx="724077" cy="724077"/>
          </a:xfrm>
          <a:custGeom>
            <a:avLst/>
            <a:gdLst/>
            <a:ahLst/>
            <a:cxnLst/>
            <a:rect l="l" t="t" r="r" b="b"/>
            <a:pathLst>
              <a:path w="24861" h="24861" extrusionOk="0">
                <a:moveTo>
                  <a:pt x="12447" y="0"/>
                </a:moveTo>
                <a:cubicBezTo>
                  <a:pt x="5574" y="0"/>
                  <a:pt x="1" y="5542"/>
                  <a:pt x="1" y="12415"/>
                </a:cubicBezTo>
                <a:cubicBezTo>
                  <a:pt x="1" y="19287"/>
                  <a:pt x="5574" y="24860"/>
                  <a:pt x="12447" y="24860"/>
                </a:cubicBezTo>
                <a:cubicBezTo>
                  <a:pt x="19287" y="24860"/>
                  <a:pt x="24861" y="19287"/>
                  <a:pt x="24861" y="12415"/>
                </a:cubicBezTo>
                <a:cubicBezTo>
                  <a:pt x="24861" y="5542"/>
                  <a:pt x="19287" y="0"/>
                  <a:pt x="12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24" name="Google Shape;2237;p25">
            <a:extLst>
              <a:ext uri="{FF2B5EF4-FFF2-40B4-BE49-F238E27FC236}">
                <a16:creationId xmlns:a16="http://schemas.microsoft.com/office/drawing/2014/main" id="{F9F0A45C-DDEE-5C33-2D1C-09A2F8F256E8}"/>
              </a:ext>
            </a:extLst>
          </p:cNvPr>
          <p:cNvSpPr/>
          <p:nvPr/>
        </p:nvSpPr>
        <p:spPr>
          <a:xfrm>
            <a:off x="7152725" y="3130792"/>
            <a:ext cx="756376" cy="757279"/>
          </a:xfrm>
          <a:custGeom>
            <a:avLst/>
            <a:gdLst/>
            <a:ahLst/>
            <a:cxnLst/>
            <a:rect l="l" t="t" r="r" b="b"/>
            <a:pathLst>
              <a:path w="25970" h="26001" extrusionOk="0">
                <a:moveTo>
                  <a:pt x="12985" y="0"/>
                </a:moveTo>
                <a:cubicBezTo>
                  <a:pt x="5828" y="0"/>
                  <a:pt x="1" y="5827"/>
                  <a:pt x="1" y="13016"/>
                </a:cubicBezTo>
                <a:cubicBezTo>
                  <a:pt x="1" y="20173"/>
                  <a:pt x="5828" y="26000"/>
                  <a:pt x="12985" y="26000"/>
                </a:cubicBezTo>
                <a:cubicBezTo>
                  <a:pt x="20174" y="26000"/>
                  <a:pt x="25970" y="20173"/>
                  <a:pt x="25970" y="13016"/>
                </a:cubicBezTo>
                <a:cubicBezTo>
                  <a:pt x="25970" y="5827"/>
                  <a:pt x="20174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38;p25">
            <a:extLst>
              <a:ext uri="{FF2B5EF4-FFF2-40B4-BE49-F238E27FC236}">
                <a16:creationId xmlns:a16="http://schemas.microsoft.com/office/drawing/2014/main" id="{122EA38B-6C6C-EDD0-FBE5-EE5742D14911}"/>
              </a:ext>
            </a:extLst>
          </p:cNvPr>
          <p:cNvSpPr/>
          <p:nvPr/>
        </p:nvSpPr>
        <p:spPr>
          <a:xfrm>
            <a:off x="7169326" y="3147393"/>
            <a:ext cx="723174" cy="724077"/>
          </a:xfrm>
          <a:custGeom>
            <a:avLst/>
            <a:gdLst/>
            <a:ahLst/>
            <a:cxnLst/>
            <a:rect l="l" t="t" r="r" b="b"/>
            <a:pathLst>
              <a:path w="24830" h="24861" extrusionOk="0">
                <a:moveTo>
                  <a:pt x="12415" y="0"/>
                </a:moveTo>
                <a:cubicBezTo>
                  <a:pt x="5575" y="0"/>
                  <a:pt x="1" y="5574"/>
                  <a:pt x="1" y="12446"/>
                </a:cubicBezTo>
                <a:cubicBezTo>
                  <a:pt x="1" y="19318"/>
                  <a:pt x="5575" y="24860"/>
                  <a:pt x="12415" y="24860"/>
                </a:cubicBezTo>
                <a:cubicBezTo>
                  <a:pt x="19287" y="24860"/>
                  <a:pt x="24829" y="19318"/>
                  <a:pt x="24829" y="12446"/>
                </a:cubicBezTo>
                <a:cubicBezTo>
                  <a:pt x="24829" y="5574"/>
                  <a:pt x="19287" y="0"/>
                  <a:pt x="12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26" name="Google Shape;2239;p25">
            <a:extLst>
              <a:ext uri="{FF2B5EF4-FFF2-40B4-BE49-F238E27FC236}">
                <a16:creationId xmlns:a16="http://schemas.microsoft.com/office/drawing/2014/main" id="{1CAAC9BB-609A-5392-8E67-7F88E75202A0}"/>
              </a:ext>
            </a:extLst>
          </p:cNvPr>
          <p:cNvSpPr/>
          <p:nvPr/>
        </p:nvSpPr>
        <p:spPr>
          <a:xfrm>
            <a:off x="6856669" y="1409650"/>
            <a:ext cx="697311" cy="1691638"/>
          </a:xfrm>
          <a:custGeom>
            <a:avLst/>
            <a:gdLst/>
            <a:ahLst/>
            <a:cxnLst/>
            <a:rect l="l" t="t" r="r" b="b"/>
            <a:pathLst>
              <a:path w="23942" h="58082" extrusionOk="0">
                <a:moveTo>
                  <a:pt x="887" y="1"/>
                </a:moveTo>
                <a:cubicBezTo>
                  <a:pt x="380" y="1"/>
                  <a:pt x="0" y="381"/>
                  <a:pt x="0" y="888"/>
                </a:cubicBezTo>
                <a:cubicBezTo>
                  <a:pt x="0" y="1394"/>
                  <a:pt x="380" y="1774"/>
                  <a:pt x="887" y="1774"/>
                </a:cubicBezTo>
                <a:cubicBezTo>
                  <a:pt x="1140" y="1774"/>
                  <a:pt x="1362" y="1679"/>
                  <a:pt x="1520" y="1489"/>
                </a:cubicBezTo>
                <a:lnTo>
                  <a:pt x="22865" y="15265"/>
                </a:lnTo>
                <a:lnTo>
                  <a:pt x="22865" y="56308"/>
                </a:lnTo>
                <a:cubicBezTo>
                  <a:pt x="22485" y="56403"/>
                  <a:pt x="22168" y="56752"/>
                  <a:pt x="22168" y="57195"/>
                </a:cubicBezTo>
                <a:cubicBezTo>
                  <a:pt x="22168" y="57702"/>
                  <a:pt x="22580" y="58082"/>
                  <a:pt x="23055" y="58082"/>
                </a:cubicBezTo>
                <a:cubicBezTo>
                  <a:pt x="23562" y="58082"/>
                  <a:pt x="23942" y="57702"/>
                  <a:pt x="23942" y="57195"/>
                </a:cubicBezTo>
                <a:cubicBezTo>
                  <a:pt x="23942" y="56752"/>
                  <a:pt x="23657" y="56403"/>
                  <a:pt x="23245" y="56308"/>
                </a:cubicBezTo>
                <a:lnTo>
                  <a:pt x="23245" y="15170"/>
                </a:lnTo>
                <a:cubicBezTo>
                  <a:pt x="23245" y="15107"/>
                  <a:pt x="23214" y="15044"/>
                  <a:pt x="23150" y="15012"/>
                </a:cubicBezTo>
                <a:lnTo>
                  <a:pt x="1710" y="1173"/>
                </a:lnTo>
                <a:cubicBezTo>
                  <a:pt x="1742" y="1078"/>
                  <a:pt x="1774" y="983"/>
                  <a:pt x="1774" y="888"/>
                </a:cubicBezTo>
                <a:cubicBezTo>
                  <a:pt x="1774" y="381"/>
                  <a:pt x="1394" y="1"/>
                  <a:pt x="88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242;p25">
            <a:extLst>
              <a:ext uri="{FF2B5EF4-FFF2-40B4-BE49-F238E27FC236}">
                <a16:creationId xmlns:a16="http://schemas.microsoft.com/office/drawing/2014/main" id="{76136E1B-9501-EF00-DA9F-F2F21014A5B6}"/>
              </a:ext>
            </a:extLst>
          </p:cNvPr>
          <p:cNvSpPr/>
          <p:nvPr/>
        </p:nvSpPr>
        <p:spPr>
          <a:xfrm>
            <a:off x="5655729" y="161713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919" y="0"/>
                </a:moveTo>
                <a:cubicBezTo>
                  <a:pt x="413" y="0"/>
                  <a:pt x="1" y="380"/>
                  <a:pt x="1" y="887"/>
                </a:cubicBezTo>
                <a:cubicBezTo>
                  <a:pt x="1" y="1394"/>
                  <a:pt x="413" y="1774"/>
                  <a:pt x="919" y="1774"/>
                </a:cubicBezTo>
                <a:cubicBezTo>
                  <a:pt x="1141" y="1774"/>
                  <a:pt x="1331" y="1711"/>
                  <a:pt x="1489" y="1552"/>
                </a:cubicBezTo>
                <a:lnTo>
                  <a:pt x="8172" y="6651"/>
                </a:lnTo>
                <a:lnTo>
                  <a:pt x="8203" y="10103"/>
                </a:lnTo>
                <a:cubicBezTo>
                  <a:pt x="7792" y="10166"/>
                  <a:pt x="7507" y="10546"/>
                  <a:pt x="7507" y="10958"/>
                </a:cubicBezTo>
                <a:cubicBezTo>
                  <a:pt x="7507" y="11465"/>
                  <a:pt x="7887" y="11845"/>
                  <a:pt x="8393" y="11845"/>
                </a:cubicBezTo>
                <a:cubicBezTo>
                  <a:pt x="8900" y="11845"/>
                  <a:pt x="9280" y="11465"/>
                  <a:pt x="9280" y="10958"/>
                </a:cubicBezTo>
                <a:cubicBezTo>
                  <a:pt x="9280" y="10514"/>
                  <a:pt x="8963" y="10166"/>
                  <a:pt x="8583" y="10071"/>
                </a:cubicBezTo>
                <a:lnTo>
                  <a:pt x="8552" y="6556"/>
                </a:lnTo>
                <a:cubicBezTo>
                  <a:pt x="8552" y="6493"/>
                  <a:pt x="8520" y="6429"/>
                  <a:pt x="8457" y="6397"/>
                </a:cubicBezTo>
                <a:lnTo>
                  <a:pt x="1711" y="1267"/>
                </a:lnTo>
                <a:cubicBezTo>
                  <a:pt x="1774" y="1140"/>
                  <a:pt x="1806" y="1014"/>
                  <a:pt x="1806" y="887"/>
                </a:cubicBezTo>
                <a:cubicBezTo>
                  <a:pt x="1806" y="380"/>
                  <a:pt x="1394" y="0"/>
                  <a:pt x="91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58;p25">
            <a:extLst>
              <a:ext uri="{FF2B5EF4-FFF2-40B4-BE49-F238E27FC236}">
                <a16:creationId xmlns:a16="http://schemas.microsoft.com/office/drawing/2014/main" id="{DCC97760-15A1-68A9-F7DB-3AD7A126A888}"/>
              </a:ext>
            </a:extLst>
          </p:cNvPr>
          <p:cNvSpPr/>
          <p:nvPr/>
        </p:nvSpPr>
        <p:spPr>
          <a:xfrm>
            <a:off x="3205938" y="161713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8393" y="0"/>
                </a:moveTo>
                <a:cubicBezTo>
                  <a:pt x="7887" y="0"/>
                  <a:pt x="7506" y="380"/>
                  <a:pt x="7506" y="887"/>
                </a:cubicBezTo>
                <a:cubicBezTo>
                  <a:pt x="7506" y="1014"/>
                  <a:pt x="7538" y="1140"/>
                  <a:pt x="7570" y="1267"/>
                </a:cubicBezTo>
                <a:lnTo>
                  <a:pt x="824" y="6397"/>
                </a:lnTo>
                <a:cubicBezTo>
                  <a:pt x="793" y="6429"/>
                  <a:pt x="761" y="6493"/>
                  <a:pt x="761" y="6556"/>
                </a:cubicBezTo>
                <a:lnTo>
                  <a:pt x="729" y="10071"/>
                </a:lnTo>
                <a:cubicBezTo>
                  <a:pt x="318" y="10166"/>
                  <a:pt x="1" y="10514"/>
                  <a:pt x="1" y="10958"/>
                </a:cubicBezTo>
                <a:cubicBezTo>
                  <a:pt x="1" y="11465"/>
                  <a:pt x="413" y="11845"/>
                  <a:pt x="919" y="11845"/>
                </a:cubicBezTo>
                <a:cubicBezTo>
                  <a:pt x="1394" y="11845"/>
                  <a:pt x="1806" y="11465"/>
                  <a:pt x="1806" y="10958"/>
                </a:cubicBezTo>
                <a:cubicBezTo>
                  <a:pt x="1806" y="10546"/>
                  <a:pt x="1489" y="10166"/>
                  <a:pt x="1109" y="10103"/>
                </a:cubicBezTo>
                <a:lnTo>
                  <a:pt x="1141" y="6651"/>
                </a:lnTo>
                <a:lnTo>
                  <a:pt x="7823" y="1552"/>
                </a:lnTo>
                <a:cubicBezTo>
                  <a:pt x="7982" y="1711"/>
                  <a:pt x="8172" y="1774"/>
                  <a:pt x="8393" y="1774"/>
                </a:cubicBezTo>
                <a:cubicBezTo>
                  <a:pt x="8900" y="1774"/>
                  <a:pt x="9280" y="1394"/>
                  <a:pt x="9280" y="887"/>
                </a:cubicBezTo>
                <a:cubicBezTo>
                  <a:pt x="9280" y="380"/>
                  <a:pt x="8868" y="0"/>
                  <a:pt x="839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261;p25">
            <a:extLst>
              <a:ext uri="{FF2B5EF4-FFF2-40B4-BE49-F238E27FC236}">
                <a16:creationId xmlns:a16="http://schemas.microsoft.com/office/drawing/2014/main" id="{1EBA5799-DBD2-825D-BE10-4AB3EDEDB013}"/>
              </a:ext>
            </a:extLst>
          </p:cNvPr>
          <p:cNvSpPr/>
          <p:nvPr/>
        </p:nvSpPr>
        <p:spPr>
          <a:xfrm>
            <a:off x="1584432" y="1409650"/>
            <a:ext cx="697340" cy="1694405"/>
          </a:xfrm>
          <a:custGeom>
            <a:avLst/>
            <a:gdLst/>
            <a:ahLst/>
            <a:cxnLst/>
            <a:rect l="l" t="t" r="r" b="b"/>
            <a:pathLst>
              <a:path w="23943" h="58177" extrusionOk="0">
                <a:moveTo>
                  <a:pt x="23056" y="1"/>
                </a:moveTo>
                <a:cubicBezTo>
                  <a:pt x="22549" y="1"/>
                  <a:pt x="22137" y="381"/>
                  <a:pt x="22137" y="888"/>
                </a:cubicBezTo>
                <a:cubicBezTo>
                  <a:pt x="22137" y="1014"/>
                  <a:pt x="22169" y="1109"/>
                  <a:pt x="22201" y="1204"/>
                </a:cubicBezTo>
                <a:lnTo>
                  <a:pt x="792" y="15012"/>
                </a:lnTo>
                <a:cubicBezTo>
                  <a:pt x="761" y="15044"/>
                  <a:pt x="697" y="15107"/>
                  <a:pt x="697" y="15170"/>
                </a:cubicBezTo>
                <a:lnTo>
                  <a:pt x="697" y="56403"/>
                </a:lnTo>
                <a:cubicBezTo>
                  <a:pt x="317" y="56467"/>
                  <a:pt x="1" y="56847"/>
                  <a:pt x="1" y="57258"/>
                </a:cubicBezTo>
                <a:cubicBezTo>
                  <a:pt x="1" y="57765"/>
                  <a:pt x="412" y="58177"/>
                  <a:pt x="887" y="58177"/>
                </a:cubicBezTo>
                <a:cubicBezTo>
                  <a:pt x="1394" y="58177"/>
                  <a:pt x="1806" y="57765"/>
                  <a:pt x="1806" y="57258"/>
                </a:cubicBezTo>
                <a:cubicBezTo>
                  <a:pt x="1806" y="56847"/>
                  <a:pt x="1489" y="56467"/>
                  <a:pt x="1077" y="56403"/>
                </a:cubicBezTo>
                <a:lnTo>
                  <a:pt x="1077" y="15265"/>
                </a:lnTo>
                <a:lnTo>
                  <a:pt x="22391" y="1521"/>
                </a:lnTo>
                <a:cubicBezTo>
                  <a:pt x="22581" y="1679"/>
                  <a:pt x="22802" y="1774"/>
                  <a:pt x="23024" y="1774"/>
                </a:cubicBezTo>
                <a:cubicBezTo>
                  <a:pt x="23531" y="1774"/>
                  <a:pt x="23943" y="1394"/>
                  <a:pt x="23943" y="888"/>
                </a:cubicBezTo>
                <a:cubicBezTo>
                  <a:pt x="23943" y="381"/>
                  <a:pt x="23531" y="1"/>
                  <a:pt x="2305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2262;p25">
            <a:extLst>
              <a:ext uri="{FF2B5EF4-FFF2-40B4-BE49-F238E27FC236}">
                <a16:creationId xmlns:a16="http://schemas.microsoft.com/office/drawing/2014/main" id="{D09B01CE-A965-CED7-CD86-4977D058BC20}"/>
              </a:ext>
            </a:extLst>
          </p:cNvPr>
          <p:cNvSpPr/>
          <p:nvPr/>
        </p:nvSpPr>
        <p:spPr>
          <a:xfrm>
            <a:off x="1234874" y="3130792"/>
            <a:ext cx="756347" cy="757279"/>
          </a:xfrm>
          <a:custGeom>
            <a:avLst/>
            <a:gdLst/>
            <a:ahLst/>
            <a:cxnLst/>
            <a:rect l="l" t="t" r="r" b="b"/>
            <a:pathLst>
              <a:path w="25969" h="26001" extrusionOk="0">
                <a:moveTo>
                  <a:pt x="12984" y="0"/>
                </a:moveTo>
                <a:cubicBezTo>
                  <a:pt x="5796" y="0"/>
                  <a:pt x="0" y="5827"/>
                  <a:pt x="0" y="13016"/>
                </a:cubicBezTo>
                <a:cubicBezTo>
                  <a:pt x="0" y="20173"/>
                  <a:pt x="5796" y="26000"/>
                  <a:pt x="12984" y="26000"/>
                </a:cubicBezTo>
                <a:cubicBezTo>
                  <a:pt x="20142" y="26000"/>
                  <a:pt x="25969" y="20173"/>
                  <a:pt x="25969" y="13016"/>
                </a:cubicBezTo>
                <a:cubicBezTo>
                  <a:pt x="25969" y="5827"/>
                  <a:pt x="20142" y="0"/>
                  <a:pt x="1298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2263;p25">
            <a:extLst>
              <a:ext uri="{FF2B5EF4-FFF2-40B4-BE49-F238E27FC236}">
                <a16:creationId xmlns:a16="http://schemas.microsoft.com/office/drawing/2014/main" id="{60074697-F79D-1952-8AE8-05D9AF6B4818}"/>
              </a:ext>
            </a:extLst>
          </p:cNvPr>
          <p:cNvSpPr/>
          <p:nvPr/>
        </p:nvSpPr>
        <p:spPr>
          <a:xfrm>
            <a:off x="1251475" y="3147393"/>
            <a:ext cx="723145" cy="724077"/>
          </a:xfrm>
          <a:custGeom>
            <a:avLst/>
            <a:gdLst/>
            <a:ahLst/>
            <a:cxnLst/>
            <a:rect l="l" t="t" r="r" b="b"/>
            <a:pathLst>
              <a:path w="24829" h="24861" extrusionOk="0">
                <a:moveTo>
                  <a:pt x="12414" y="0"/>
                </a:moveTo>
                <a:cubicBezTo>
                  <a:pt x="5542" y="0"/>
                  <a:pt x="0" y="5574"/>
                  <a:pt x="0" y="12446"/>
                </a:cubicBezTo>
                <a:cubicBezTo>
                  <a:pt x="0" y="19318"/>
                  <a:pt x="5542" y="24860"/>
                  <a:pt x="12414" y="24860"/>
                </a:cubicBezTo>
                <a:cubicBezTo>
                  <a:pt x="19255" y="24860"/>
                  <a:pt x="24829" y="19318"/>
                  <a:pt x="24829" y="12446"/>
                </a:cubicBezTo>
                <a:cubicBezTo>
                  <a:pt x="24829" y="5574"/>
                  <a:pt x="19255" y="0"/>
                  <a:pt x="124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57" name="Google Shape;2269;p25">
            <a:extLst>
              <a:ext uri="{FF2B5EF4-FFF2-40B4-BE49-F238E27FC236}">
                <a16:creationId xmlns:a16="http://schemas.microsoft.com/office/drawing/2014/main" id="{12233933-5AB1-E3C8-D192-7C82CFBABF46}"/>
              </a:ext>
            </a:extLst>
          </p:cNvPr>
          <p:cNvSpPr/>
          <p:nvPr/>
        </p:nvSpPr>
        <p:spPr>
          <a:xfrm>
            <a:off x="1616732" y="3584589"/>
            <a:ext cx="18465" cy="67337"/>
          </a:xfrm>
          <a:custGeom>
            <a:avLst/>
            <a:gdLst/>
            <a:ahLst/>
            <a:cxnLst/>
            <a:rect l="l" t="t" r="r" b="b"/>
            <a:pathLst>
              <a:path w="634" h="2312" extrusionOk="0">
                <a:moveTo>
                  <a:pt x="0" y="0"/>
                </a:moveTo>
                <a:cubicBezTo>
                  <a:pt x="412" y="348"/>
                  <a:pt x="633" y="2312"/>
                  <a:pt x="633" y="2312"/>
                </a:cubicBezTo>
                <a:cubicBezTo>
                  <a:pt x="633" y="2312"/>
                  <a:pt x="538" y="317"/>
                  <a:pt x="0" y="0"/>
                </a:cubicBezTo>
                <a:close/>
              </a:path>
            </a:pathLst>
          </a:custGeom>
          <a:solidFill>
            <a:srgbClr val="4342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 2">
            <a:extLst>
              <a:ext uri="{FF2B5EF4-FFF2-40B4-BE49-F238E27FC236}">
                <a16:creationId xmlns:a16="http://schemas.microsoft.com/office/drawing/2014/main" id="{E6B26DF4-4EBA-116B-9ECE-097C98EED1AE}"/>
              </a:ext>
            </a:extLst>
          </p:cNvPr>
          <p:cNvSpPr/>
          <p:nvPr/>
        </p:nvSpPr>
        <p:spPr>
          <a:xfrm>
            <a:off x="1678975" y="7603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طرق جمع البيانات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CFF666-1580-1CC2-CCD1-A2103725F165}"/>
              </a:ext>
            </a:extLst>
          </p:cNvPr>
          <p:cNvSpPr txBox="1"/>
          <p:nvPr/>
        </p:nvSpPr>
        <p:spPr>
          <a:xfrm>
            <a:off x="889131" y="395593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Groups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BE537-105D-512A-BF11-53A72AB6272B}"/>
              </a:ext>
            </a:extLst>
          </p:cNvPr>
          <p:cNvSpPr txBox="1"/>
          <p:nvPr/>
        </p:nvSpPr>
        <p:spPr>
          <a:xfrm>
            <a:off x="2492448" y="2774152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9B74B1-4E0A-E5C9-A048-CE1663B6282B}"/>
              </a:ext>
            </a:extLst>
          </p:cNvPr>
          <p:cNvSpPr txBox="1"/>
          <p:nvPr/>
        </p:nvSpPr>
        <p:spPr>
          <a:xfrm>
            <a:off x="5244789" y="2765478"/>
            <a:ext cx="138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Competitive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F47CDE-08F7-0599-F05E-8CB80AF06DAF}"/>
              </a:ext>
            </a:extLst>
          </p:cNvPr>
          <p:cNvSpPr txBox="1"/>
          <p:nvPr/>
        </p:nvSpPr>
        <p:spPr>
          <a:xfrm>
            <a:off x="6728036" y="3923145"/>
            <a:ext cx="16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Questionnaires</a:t>
            </a:r>
          </a:p>
        </p:txBody>
      </p:sp>
    </p:spTree>
    <p:extLst>
      <p:ext uri="{BB962C8B-B14F-4D97-AF65-F5344CB8AC3E}">
        <p14:creationId xmlns:p14="http://schemas.microsoft.com/office/powerpoint/2010/main" val="157704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34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38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0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42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4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34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38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0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42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4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FF1270D-3B97-D1A2-2F0A-CAFF8FEACC00}"/>
              </a:ext>
            </a:extLst>
          </p:cNvPr>
          <p:cNvSpPr/>
          <p:nvPr/>
        </p:nvSpPr>
        <p:spPr>
          <a:xfrm>
            <a:off x="2983527" y="843101"/>
            <a:ext cx="4510802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4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Focus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E1466-3AD9-2308-BA4D-B053B37C68B7}"/>
              </a:ext>
            </a:extLst>
          </p:cNvPr>
          <p:cNvSpPr txBox="1"/>
          <p:nvPr/>
        </p:nvSpPr>
        <p:spPr>
          <a:xfrm>
            <a:off x="793113" y="1991936"/>
            <a:ext cx="7423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مجموعات التركيز هي تقنية لجمع البيانات حيث يتم جمع مجموعة صغيرة ومتنوعة من الأشخاص لمناقشة مواضيع محددة تتعلق بآرائهم حول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فكرة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منتج معين أو خدمة. 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هذه التقنية مفيدة جدًا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المراحل الأولية من تطوير تطبيقك لأنها تسمح لك بفهم أفضل لاحتياجات المستخدمين وتفاعلاتهم المحتملة مع التطبيق المقترح.</a:t>
            </a:r>
          </a:p>
          <a:p>
            <a:pPr algn="ctr" rtl="1"/>
            <a:endParaRPr lang="en-US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C9507-DCFB-D7A3-9618-FAC4898208AA}"/>
              </a:ext>
            </a:extLst>
          </p:cNvPr>
          <p:cNvSpPr txBox="1"/>
          <p:nvPr/>
        </p:nvSpPr>
        <p:spPr>
          <a:xfrm>
            <a:off x="682407" y="3799426"/>
            <a:ext cx="76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LY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0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0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FF1270D-3B97-D1A2-2F0A-CAFF8FEACC00}"/>
              </a:ext>
            </a:extLst>
          </p:cNvPr>
          <p:cNvSpPr/>
          <p:nvPr/>
        </p:nvSpPr>
        <p:spPr>
          <a:xfrm>
            <a:off x="2983527" y="843101"/>
            <a:ext cx="4510802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4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Focus Groups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C9507-DCFB-D7A3-9618-FAC4898208AA}"/>
              </a:ext>
            </a:extLst>
          </p:cNvPr>
          <p:cNvSpPr txBox="1"/>
          <p:nvPr/>
        </p:nvSpPr>
        <p:spPr>
          <a:xfrm>
            <a:off x="682407" y="3799426"/>
            <a:ext cx="76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LY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684B6-FD99-C8A7-2E63-CB88152B3D9C}"/>
              </a:ext>
            </a:extLst>
          </p:cNvPr>
          <p:cNvSpPr txBox="1"/>
          <p:nvPr/>
        </p:nvSpPr>
        <p:spPr>
          <a:xfrm>
            <a:off x="297012" y="1558496"/>
            <a:ext cx="77438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المزايا: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بيانات نوعية غنية: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توفر المجموعات التركيزية بيانات مفصلة وعميقة عن آراء ومشاعر المشاركين حيال الموضوع المناقش.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تفاعل فوري: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تسمح للمشاركين بتقديم ملاحظاتهم وأفكارهم على الفور، مما يسهل عملية توليد الأفكار وتحسين المنتج.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توجيه النقاش: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يمكن للمدير المعني بالجلسة توجيه النقاش بطريقة تسمح بالحصول على أكبر قدر ممكن من المعلومات المفيدة.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endParaRPr lang="ar-SA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العيوب: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ديناميكيات المجموعة: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تؤثر الشخصيات السائدة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المجموعة على نتائج النقاش، مما قد يؤدي إلى تشويه النتائج.</a:t>
            </a:r>
          </a:p>
        </p:txBody>
      </p:sp>
    </p:spTree>
    <p:extLst>
      <p:ext uri="{BB962C8B-B14F-4D97-AF65-F5344CB8AC3E}">
        <p14:creationId xmlns:p14="http://schemas.microsoft.com/office/powerpoint/2010/main" val="85395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2203413" y="917977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Competitive Analysis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2E9B9-41E9-6210-CAA4-3C4A3DA37F1F}"/>
              </a:ext>
            </a:extLst>
          </p:cNvPr>
          <p:cNvSpPr txBox="1"/>
          <p:nvPr/>
        </p:nvSpPr>
        <p:spPr>
          <a:xfrm>
            <a:off x="793113" y="2406301"/>
            <a:ext cx="7423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تحليل المنافسة هو عملية دراسة وتقييم المنافسين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سوق معين لفهم استراتيجياتهم، نقاط قوتهم، وضعفهم، وكيفية تميز منتجاتهم أو خدماتهم عن منتجاتك أو خدماتك المقترحة. 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هذه العملية توفر  نظرة شاملة حول السوق وتساعد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تحديد الفرص للتفوق والابتكار.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735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2203413" y="917977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Competitive Analysis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2E9B9-41E9-6210-CAA4-3C4A3DA37F1F}"/>
              </a:ext>
            </a:extLst>
          </p:cNvPr>
          <p:cNvSpPr txBox="1"/>
          <p:nvPr/>
        </p:nvSpPr>
        <p:spPr>
          <a:xfrm>
            <a:off x="727448" y="1403462"/>
            <a:ext cx="74239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المزايا: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فهم السوق: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يوفر تحليل المنافسة رؤى عميقة حول سوق المنافسين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تحديد الفجوات: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يمكن تحديد الفرص الغير مستغلة أو الفجوات في سوق المنافسة، مما يسهم في تحديد ميزات المنتج أو الخدمة التي يمكن تحسينها أو إضافتها.</a:t>
            </a:r>
          </a:p>
          <a:p>
            <a:pPr algn="r" rtl="1"/>
            <a:endParaRPr lang="ar-LY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العيوب: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البيانات السطحية: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لا توفر بعض الدراسات السابقة أو المعلومات المتاحة تحليلًا عميقًا لأداء المنافسين أو تفاصيل استراتيجياتهم.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الاعتماد على المعلومات العامة: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تكون البيانات المتاحة محدودة أو غير دقيقة بشكل كافي، مما يؤثر على دقة التحليل.</a:t>
            </a:r>
          </a:p>
          <a:p>
            <a:pPr algn="ctr" rtl="1"/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43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2180550" y="547889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Competitive Analysis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097CF-9DDD-FF8F-3D3C-12649AF3C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5" y="2592527"/>
            <a:ext cx="1729834" cy="907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D5CCB-7458-5C05-2C23-A50BD16DB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55" y="3980262"/>
            <a:ext cx="1428751" cy="58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C9895-FA34-0A7F-FD11-BF5435BFAE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33" y="1670820"/>
            <a:ext cx="2616727" cy="2058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21E1C-2CD5-218A-9B92-A90146671B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01" y="1151190"/>
            <a:ext cx="1957448" cy="39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0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FF1270D-3B97-D1A2-2F0A-CAFF8FEACC00}"/>
              </a:ext>
            </a:extLst>
          </p:cNvPr>
          <p:cNvSpPr/>
          <p:nvPr/>
        </p:nvSpPr>
        <p:spPr>
          <a:xfrm>
            <a:off x="2859572" y="833932"/>
            <a:ext cx="4510802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4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E1466-3AD9-2308-BA4D-B053B37C68B7}"/>
              </a:ext>
            </a:extLst>
          </p:cNvPr>
          <p:cNvSpPr txBox="1"/>
          <p:nvPr/>
        </p:nvSpPr>
        <p:spPr>
          <a:xfrm>
            <a:off x="903819" y="1992057"/>
            <a:ext cx="7423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دراسة الملفات والوثائق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ه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عملية جمع وتحليل البيانات الموجودة بالفعل من مصادر متنوعة مثل التقارير الصناعية، والدراسات الأكاديمية، والتحليلات السوقية، ومواد المنافسين. 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هذه ال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طريقة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توفر فهمًا شاملاً للاتجاهات السوقية واحتياجات العملاء المحتملين.</a:t>
            </a:r>
            <a:endParaRPr lang="en-US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C9507-DCFB-D7A3-9618-FAC4898208AA}"/>
              </a:ext>
            </a:extLst>
          </p:cNvPr>
          <p:cNvSpPr txBox="1"/>
          <p:nvPr/>
        </p:nvSpPr>
        <p:spPr>
          <a:xfrm>
            <a:off x="682407" y="3799426"/>
            <a:ext cx="76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LY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3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0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0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673000" y="3917875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81774" y="2637697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457629" y="4176056"/>
            <a:ext cx="801545" cy="799242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A49EDC17-E17B-C52C-FF77-B845C9FD1140}"/>
              </a:ext>
            </a:extLst>
          </p:cNvPr>
          <p:cNvSpPr/>
          <p:nvPr/>
        </p:nvSpPr>
        <p:spPr>
          <a:xfrm>
            <a:off x="994904" y="129398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1">
              <a:lnSpc>
                <a:spcPts val="2799"/>
              </a:lnSpc>
            </a:pP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تطبيق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SA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مخصص لتعلم وشراء الأجزاء الإلكترونية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والمعدات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لأشخاص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المهتمين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سواء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الممارسين المحترفين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أو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الهواة</a:t>
            </a:r>
            <a:endParaRPr lang="en-US" sz="24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 algn="ctr" rtl="1">
              <a:lnSpc>
                <a:spcPts val="2799"/>
              </a:lnSpc>
              <a:buNone/>
            </a:pPr>
            <a:endParaRPr lang="en-US" sz="24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 algn="ctr" rtl="1">
              <a:lnSpc>
                <a:spcPts val="2799"/>
              </a:lnSpc>
              <a:buNone/>
            </a:pPr>
            <a:endParaRPr lang="en-US" sz="24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 algn="ctr" rtl="1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هذا التطبيق ليس مجرد متجر إلكتروني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لبيع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4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الأجزاء</a:t>
            </a:r>
            <a:r>
              <a:rPr lang="en-US" sz="24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بل يوفر مجموعة من الميزات المصممة خصيصًا لتناسب احتياجات المستخدمين المختلفة.</a:t>
            </a:r>
            <a:endParaRPr lang="en-US" sz="24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608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0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2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4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46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8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50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2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0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2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4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46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8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50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2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FF1270D-3B97-D1A2-2F0A-CAFF8FEACC00}"/>
              </a:ext>
            </a:extLst>
          </p:cNvPr>
          <p:cNvSpPr/>
          <p:nvPr/>
        </p:nvSpPr>
        <p:spPr>
          <a:xfrm>
            <a:off x="2859572" y="837970"/>
            <a:ext cx="4510802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4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Documentation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C9507-DCFB-D7A3-9618-FAC4898208AA}"/>
              </a:ext>
            </a:extLst>
          </p:cNvPr>
          <p:cNvSpPr txBox="1"/>
          <p:nvPr/>
        </p:nvSpPr>
        <p:spPr>
          <a:xfrm>
            <a:off x="682407" y="3799426"/>
            <a:ext cx="76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LY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684B6-FD99-C8A7-2E63-CB88152B3D9C}"/>
              </a:ext>
            </a:extLst>
          </p:cNvPr>
          <p:cNvSpPr txBox="1"/>
          <p:nvPr/>
        </p:nvSpPr>
        <p:spPr>
          <a:xfrm>
            <a:off x="361543" y="1635132"/>
            <a:ext cx="77438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المزايا: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توفير التكاليف والوقت: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يستخدم البحث الثانوي البيانات المتاحة بالفعل، مما يقلل من التكاليف والوقت المستهلك في جمع المعلومات.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نطاق واسع للبيانات: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يوفر مجموعة واسعة من المعلومات من مصادر مختلفة مثل التقارير الصناعية والدراسات الأكاديمية والتحليلات السوقية.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العيوب: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قد تكون البيانات قديمة: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بعض المصادر قد تحتوي على معلومات قديمة لا تعكس الظروف السوقية الحالية.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قد تكون البيانات غير دقيقة بما يكفي: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يجب التحقق من دقة البيانات المستخدمة في البحث الثانوي لتفادي الخطأ.</a:t>
            </a:r>
          </a:p>
        </p:txBody>
      </p:sp>
    </p:spTree>
    <p:extLst>
      <p:ext uri="{BB962C8B-B14F-4D97-AF65-F5344CB8AC3E}">
        <p14:creationId xmlns:p14="http://schemas.microsoft.com/office/powerpoint/2010/main" val="16191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2667233" y="871405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Questionnaires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2E9B9-41E9-6210-CAA4-3C4A3DA37F1F}"/>
              </a:ext>
            </a:extLst>
          </p:cNvPr>
          <p:cNvSpPr txBox="1"/>
          <p:nvPr/>
        </p:nvSpPr>
        <p:spPr>
          <a:xfrm>
            <a:off x="767963" y="2302205"/>
            <a:ext cx="7423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الاستبيانات الإلكترونية تشمل جمع البيانات من عدد كبير من المستجيبين عبر استبيانات منظمة توزع عبر الإنترنت. 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يمكن تصميمها لجمع الرؤى حول تفضيلات المستخدمين وسلوكياتهم وآرائهم المتعلقة بالمكونات الإلكترونية والمواد التعليمية وميزات التطبيق.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026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7E31D63-CCD2-39E6-CE18-7FE9E86AFF09}"/>
              </a:ext>
            </a:extLst>
          </p:cNvPr>
          <p:cNvSpPr/>
          <p:nvPr/>
        </p:nvSpPr>
        <p:spPr>
          <a:xfrm>
            <a:off x="2311701" y="724245"/>
            <a:ext cx="8535233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endParaRPr lang="en-US" sz="4031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E85A4FB-EC4B-682F-6D04-7FC7DCD2013C}"/>
              </a:ext>
            </a:extLst>
          </p:cNvPr>
          <p:cNvSpPr/>
          <p:nvPr/>
        </p:nvSpPr>
        <p:spPr>
          <a:xfrm>
            <a:off x="2537112" y="684751"/>
            <a:ext cx="4375904" cy="546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4000" b="1" kern="0" spc="-103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Questionnaires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2E9B9-41E9-6210-CAA4-3C4A3DA37F1F}"/>
              </a:ext>
            </a:extLst>
          </p:cNvPr>
          <p:cNvSpPr txBox="1"/>
          <p:nvPr/>
        </p:nvSpPr>
        <p:spPr>
          <a:xfrm>
            <a:off x="727448" y="1403462"/>
            <a:ext cx="74239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المزايا: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البيانات الكمية: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توفر بيانات قابلة للقياس وتحليلات إحصائية.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قابلية التوسع: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يمكن أن تصل إلى عدد كبير من المشاركين بسرعة.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تكلفة معقولة: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تكاليف منخفضة نسبيًا مقارنة بأساليب أخرى مثل مجموعات التركيز أو المقابلات.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العيوب: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انحياز الاستجابة: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تكون الردود متحيزة اعتمادًا على ديموغرافيا العينة وكيفية صياغة الأسئلة.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عمق محدود: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لا تتمكن من جمع رؤى تفصيلية كما هو الحال في الأساليب النوعية مثل المقابلات أو مجموعات التركيز.</a:t>
            </a: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معدل الاستجابة المنخفض: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قد يكون من الصعب الحصول على عدد كافٍ من الردود، مما يؤثر على جودة البيانات.</a:t>
            </a:r>
          </a:p>
          <a:p>
            <a:pPr algn="ctr" rtl="1"/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2795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C4AB5D08-2605-4CAA-D32C-3E0B4243E8AE}"/>
              </a:ext>
            </a:extLst>
          </p:cNvPr>
          <p:cNvSpPr/>
          <p:nvPr/>
        </p:nvSpPr>
        <p:spPr>
          <a:xfrm>
            <a:off x="1931651" y="22245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المتطلبات الوظيفية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248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225500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A5E6D-7C7A-A3B1-7396-9B8BFBBED134}"/>
              </a:ext>
            </a:extLst>
          </p:cNvPr>
          <p:cNvSpPr txBox="1"/>
          <p:nvPr/>
        </p:nvSpPr>
        <p:spPr>
          <a:xfrm>
            <a:off x="1" y="174121"/>
            <a:ext cx="891667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تسجيل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حساب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تسجيل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الدخول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عرض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الملف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الشخصي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عرض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قوائم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المنتجات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الإلكترونية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بوصف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مفصل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وأسعار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وصور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البحث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والتصفية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للمكونات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الإلكترونية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بناءً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على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الفئات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إضافة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إلى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عربة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التسوق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لإتمام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عملية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الشراء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إتمام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عملية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الدفع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عرض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أدلة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لبناء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مشاريع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إلكترونية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مع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وصف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مفصل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وقائمة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بالمكونات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والخطوات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خيار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لشراء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جميع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المكونات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المستخدمة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الدليل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بنقرة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واحدة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عرض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أحداث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ومسابقات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قادمة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متعلقة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بالإلكترونيات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مع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تفاصيل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عن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كل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حدث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،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بما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ذلك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التاريخ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ومتطلبات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المشاركة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إنشاء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مواضيع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المنتدى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والمشاركة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فيها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لمناقشة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المشاريع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والإنجازات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94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97531E-6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16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0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24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28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97531E-6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16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0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24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C4AB5D08-2605-4CAA-D32C-3E0B4243E8AE}"/>
              </a:ext>
            </a:extLst>
          </p:cNvPr>
          <p:cNvSpPr/>
          <p:nvPr/>
        </p:nvSpPr>
        <p:spPr>
          <a:xfrm>
            <a:off x="1860213" y="21027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المتطلبات  غير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الوظيفية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524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E8267-CAB5-E4DF-E63D-CB10930AC559}"/>
              </a:ext>
            </a:extLst>
          </p:cNvPr>
          <p:cNvSpPr txBox="1"/>
          <p:nvPr/>
        </p:nvSpPr>
        <p:spPr>
          <a:xfrm>
            <a:off x="914399" y="224875"/>
            <a:ext cx="77579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الأداء</a:t>
            </a:r>
            <a:endParaRPr lang="en-US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يتم تحميل التطبيق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غضون 3 ثوانٍ.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يتحمل التطبيق حتى 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5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,000 مستخدم متزامن دون </a:t>
            </a:r>
            <a:r>
              <a:rPr lang="ar-LY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نقص </a:t>
            </a: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 الأداء.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القابلية للتوسع</a:t>
            </a:r>
            <a:endParaRPr lang="ar-LY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قابلاً للتوسع لاستيعاب زيادة الحمل.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الموثوقية</a:t>
            </a:r>
            <a:endParaRPr lang="ar-LY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يتضمن نظام نسخ احتياطي لحماية البيانات.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الأمان</a:t>
            </a:r>
            <a:endParaRPr lang="ar-LY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تخزين كلمات مرور المستخدمين بشكل مشفر وآمن.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التوافق</a:t>
            </a:r>
            <a:endParaRPr lang="ar-LY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يكون التطبيق متوافقًا مع آخر إصدارين من </a:t>
            </a:r>
            <a:r>
              <a:rPr lang="en-US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iOS and Android</a:t>
            </a:r>
            <a:endParaRPr lang="ar-LY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يعمل التطبيق على مختلف الأجهزة والشاشات.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14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32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36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14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32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5D190D-C0C1-2F83-EE00-F2F191410BEC}"/>
              </a:ext>
            </a:extLst>
          </p:cNvPr>
          <p:cNvSpPr txBox="1"/>
          <p:nvPr/>
        </p:nvSpPr>
        <p:spPr>
          <a:xfrm>
            <a:off x="2455613" y="395801"/>
            <a:ext cx="6355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الاتساق</a:t>
            </a:r>
            <a:r>
              <a:rPr lang="en-US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البيانات</a:t>
            </a:r>
            <a:endParaRPr lang="en-US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اتساق البيانات عبر الأجهزة والجلسات المختلفة.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algn="r" rtl="1"/>
            <a:r>
              <a:rPr lang="ar-SA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دعم العملاء</a:t>
            </a:r>
            <a:endParaRPr lang="en-US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مركز مساعدة مع أسئلة شائعة وخيارات الاتصال للدعم.</a:t>
            </a:r>
            <a:endParaRPr lang="en-US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021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14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32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36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14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32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60FFAC55-41A1-D2D0-5671-2CA85F7CDB45}"/>
              </a:ext>
            </a:extLst>
          </p:cNvPr>
          <p:cNvSpPr/>
          <p:nvPr/>
        </p:nvSpPr>
        <p:spPr>
          <a:xfrm>
            <a:off x="1860213" y="21027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33821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CB46E2-D929-4A28-C4D0-C85F4062A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" y="830838"/>
            <a:ext cx="6811716" cy="38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0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35" name="Text 4">
            <a:extLst>
              <a:ext uri="{FF2B5EF4-FFF2-40B4-BE49-F238E27FC236}">
                <a16:creationId xmlns:a16="http://schemas.microsoft.com/office/drawing/2014/main" id="{8DB42426-07A3-AA1D-0E26-FE263C84565C}"/>
              </a:ext>
            </a:extLst>
          </p:cNvPr>
          <p:cNvSpPr/>
          <p:nvPr/>
        </p:nvSpPr>
        <p:spPr>
          <a:xfrm>
            <a:off x="760723" y="320479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2799"/>
              </a:lnSpc>
              <a:buNone/>
            </a:pPr>
            <a:r>
              <a:rPr lang="ar-LY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القدرة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على تصفح وشراء الأجزاء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المتنوعة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إرشادات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وتوجيهات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للمبتدئين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ومنصة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لمشاركة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المشاريع والحصول على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المساعدة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</a:t>
            </a:r>
            <a:r>
              <a:rPr lang="ar-LY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المستخدمين</a:t>
            </a: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2D8B6BD5-C8D1-6659-A25E-29683CD9B55D}"/>
              </a:ext>
            </a:extLst>
          </p:cNvPr>
          <p:cNvSpPr/>
          <p:nvPr/>
        </p:nvSpPr>
        <p:spPr>
          <a:xfrm>
            <a:off x="2190120" y="10037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الهدف من التطبيق</a:t>
            </a:r>
            <a:endParaRPr lang="en-US" sz="4374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A682-4D50-335B-171C-04929773C0E0}"/>
              </a:ext>
            </a:extLst>
          </p:cNvPr>
          <p:cNvSpPr txBox="1"/>
          <p:nvPr/>
        </p:nvSpPr>
        <p:spPr>
          <a:xfrm>
            <a:off x="1190515" y="2262424"/>
            <a:ext cx="6371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يهدف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هذا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التطبيق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إلى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توفير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منصة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شاملة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تعليمية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لجميع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المهتمين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بالأجزاء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والمعدات</a:t>
            </a:r>
            <a:r>
              <a:rPr lang="en-US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endParaRPr lang="en-US" sz="20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972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7813CF-3ED5-E618-E7A3-3D84ACAC5C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9" y="-16147"/>
            <a:ext cx="4609821" cy="49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3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FE1E3-4DE8-F242-AB78-FCF795774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6" y="976783"/>
            <a:ext cx="8373729" cy="3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673000" y="3917875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81774" y="2637697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457629" y="4176056"/>
            <a:ext cx="801545" cy="799242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A1CFF-3627-E9F0-9A2E-1EA8ADCDA8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47" y="0"/>
            <a:ext cx="1582126" cy="35170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45F1D-2EB3-A3B6-AB90-0E2F060DC3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5" y="638038"/>
            <a:ext cx="1582125" cy="3517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C44172-6CD0-AB37-E79B-0E726ED549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4" y="638034"/>
            <a:ext cx="1582126" cy="35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0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0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44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48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0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2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4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46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8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50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2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6F58E-D725-32B8-152C-41C8CEB93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40" y="50818"/>
            <a:ext cx="1175142" cy="230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258A5-F4B9-A11D-8EA2-3B3CAE9ABE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9" y="141992"/>
            <a:ext cx="1021531" cy="2307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ED5E1-7BD2-B3F0-0EE6-12A73A0AF7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5" y="2510830"/>
            <a:ext cx="1101002" cy="2355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8836B1-4E39-A5C9-1D1C-0229407BBA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00" y="20425"/>
            <a:ext cx="1175143" cy="2366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AEBD7-7486-A783-4424-AA30C69170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56" y="2539163"/>
            <a:ext cx="1175142" cy="2305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3EED7-9D0B-7BE6-2F17-51FA60774A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71" y="2473863"/>
            <a:ext cx="1088442" cy="2366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762214-E52C-B606-495F-698990BBE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26" y="2539163"/>
            <a:ext cx="1160320" cy="2366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1BBDDA-B758-D7ED-987E-4D9E9BF51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59" y="2571750"/>
            <a:ext cx="1181140" cy="23180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DE099A-7971-B0B2-699F-335D6B5130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78" y="205466"/>
            <a:ext cx="1038873" cy="23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8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12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26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3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8" grpId="0"/>
          <p:bldP spid="9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 (32)">
            <a:hlinkClick r:id="" action="ppaction://media"/>
            <a:extLst>
              <a:ext uri="{FF2B5EF4-FFF2-40B4-BE49-F238E27FC236}">
                <a16:creationId xmlns:a16="http://schemas.microsoft.com/office/drawing/2014/main" id="{5124F31A-DF29-FDEE-5220-6513AFF38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273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60FFAC55-41A1-D2D0-5671-2CA85F7CDB45}"/>
              </a:ext>
            </a:extLst>
          </p:cNvPr>
          <p:cNvSpPr/>
          <p:nvPr/>
        </p:nvSpPr>
        <p:spPr>
          <a:xfrm>
            <a:off x="1860213" y="21027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التصميم النهائي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352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60FFAC55-41A1-D2D0-5671-2CA85F7CDB45}"/>
              </a:ext>
            </a:extLst>
          </p:cNvPr>
          <p:cNvSpPr/>
          <p:nvPr/>
        </p:nvSpPr>
        <p:spPr>
          <a:xfrm>
            <a:off x="1860213" y="21027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التعديلات المطلوبة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544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C84F539-953F-37C3-348F-2C02B1482FCD}"/>
              </a:ext>
            </a:extLst>
          </p:cNvPr>
          <p:cNvSpPr/>
          <p:nvPr/>
        </p:nvSpPr>
        <p:spPr>
          <a:xfrm>
            <a:off x="1488157" y="7759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Validation for Sign Up and Log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3C220-11C2-F5CB-EB1B-C0FB7670E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14" y="2766735"/>
            <a:ext cx="3996961" cy="1472586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70112CFB-F6EA-83A6-8DF8-C2D6E01DD701}"/>
              </a:ext>
            </a:extLst>
          </p:cNvPr>
          <p:cNvSpPr/>
          <p:nvPr/>
        </p:nvSpPr>
        <p:spPr>
          <a:xfrm>
            <a:off x="1634725" y="42816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ar-LY" sz="20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مع إضافة ايقونات وتوضيح خانات الإدخال</a:t>
            </a:r>
            <a:endParaRPr lang="en-US" sz="20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F1ED0-C7D6-0D80-7217-E7A8B2B349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40" y="1289959"/>
            <a:ext cx="3804273" cy="2949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45962-E886-B35A-1B1A-1CEA43D88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13" y="1289959"/>
            <a:ext cx="3996960" cy="14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6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0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2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8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C84F539-953F-37C3-348F-2C02B1482FCD}"/>
              </a:ext>
            </a:extLst>
          </p:cNvPr>
          <p:cNvSpPr/>
          <p:nvPr/>
        </p:nvSpPr>
        <p:spPr>
          <a:xfrm>
            <a:off x="1488157" y="7759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Validation for Credit Card Payment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53951-B71D-DC88-662B-9969FA12F6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4" y="969512"/>
            <a:ext cx="2711439" cy="3311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93A64-486C-756A-AB29-A768F6169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51" y="924382"/>
            <a:ext cx="2572498" cy="31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4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58B5F-F84F-99D0-2628-19EB23959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7" y="1653784"/>
            <a:ext cx="3730538" cy="3084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09BB48-A139-C12D-9070-87A1AF925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79" y="1632146"/>
            <a:ext cx="3795302" cy="3124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12073-A91E-9FF8-4E62-69671979EB2B}"/>
              </a:ext>
            </a:extLst>
          </p:cNvPr>
          <p:cNvSpPr txBox="1"/>
          <p:nvPr/>
        </p:nvSpPr>
        <p:spPr>
          <a:xfrm>
            <a:off x="1790358" y="251143"/>
            <a:ext cx="4982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4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تعديل الاخطاء بخصوص الإضافة الي 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Favorites </a:t>
            </a:r>
            <a:r>
              <a:rPr lang="ar-SA" sz="24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قائمة المفضلة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09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id="{158AAA86-5C8C-E702-34A1-79A19FF55D11}"/>
              </a:ext>
            </a:extLst>
          </p:cNvPr>
          <p:cNvSpPr/>
          <p:nvPr/>
        </p:nvSpPr>
        <p:spPr>
          <a:xfrm>
            <a:off x="1794510" y="9695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468"/>
              </a:lnSpc>
              <a:buNone/>
            </a:pPr>
            <a:r>
              <a:rPr lang="ar-LY" sz="4374" b="1" kern="0" spc="-13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الفئة المستهدفة</a:t>
            </a:r>
            <a:endParaRPr lang="en-US" sz="4374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9CF50-63B6-6561-24E9-DAC1B29DA873}"/>
              </a:ext>
            </a:extLst>
          </p:cNvPr>
          <p:cNvSpPr txBox="1"/>
          <p:nvPr/>
        </p:nvSpPr>
        <p:spPr>
          <a:xfrm>
            <a:off x="956196" y="3679286"/>
            <a:ext cx="7388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LY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</a:t>
            </a:r>
            <a:r>
              <a:rPr lang="ar-SA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طلاب ومتخصص</a:t>
            </a:r>
            <a:r>
              <a:rPr lang="ar-LY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ين</a:t>
            </a:r>
            <a:r>
              <a:rPr lang="ar-SA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LY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في مجال تقنية </a:t>
            </a:r>
            <a:r>
              <a:rPr lang="ar-SA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المعلومات والهندسة الكهربائية</a:t>
            </a:r>
            <a:r>
              <a:rPr lang="ar-LY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en-US" sz="20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  <a:p>
            <a:pPr algn="ctr" rtl="1"/>
            <a:r>
              <a:rPr lang="ar-LY" sz="2000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والهندسة الميكانيكية وهندسة الحاسوب والمجالات ذات الصلة الاخرى</a:t>
            </a:r>
            <a:endParaRPr lang="en-US" sz="20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1BB916-353E-2816-9D64-D0D79AF52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76" y="210744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2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817217" y="-206421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BFE9DC-6385-67C3-67C7-319581393D37}"/>
              </a:ext>
            </a:extLst>
          </p:cNvPr>
          <p:cNvSpPr txBox="1"/>
          <p:nvPr/>
        </p:nvSpPr>
        <p:spPr>
          <a:xfrm>
            <a:off x="-89276" y="334211"/>
            <a:ext cx="8414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تعديل </a:t>
            </a:r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الخيارات الموجودة ضمن الملف ال</a:t>
            </a:r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حساب</a:t>
            </a:r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لتتناسب مع احتياجات </a:t>
            </a:r>
          </a:p>
          <a:p>
            <a:pPr algn="ctr"/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المستخدم وتغيير القائمة الرئيسية لتتناسب مع </a:t>
            </a:r>
          </a:p>
          <a:p>
            <a:pPr algn="ctr"/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الفئات الرئيسية</a:t>
            </a:r>
            <a:r>
              <a:rPr lang="ar-LY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sz="20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التطبيق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AC0647-25F1-8EA9-EDBA-4055F1D8BE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60" y="1347474"/>
            <a:ext cx="1813827" cy="37936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404E85-FFEE-CB17-2A6F-D4C89F05F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46" y="1469942"/>
            <a:ext cx="1677207" cy="35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5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6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0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2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6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0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2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60FFAC55-41A1-D2D0-5671-2CA85F7CDB45}"/>
              </a:ext>
            </a:extLst>
          </p:cNvPr>
          <p:cNvSpPr/>
          <p:nvPr/>
        </p:nvSpPr>
        <p:spPr>
          <a:xfrm>
            <a:off x="1860213" y="21027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تعديلات إضافية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294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419BA-072B-B6A9-6F38-5870E3F2A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97" y="1922442"/>
            <a:ext cx="3963384" cy="292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1A7A0-297F-AEA8-DFC6-FA08FD2F4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53" y="1569507"/>
            <a:ext cx="3546664" cy="3274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8567D-A81C-598B-241C-A4C9AB21BFDE}"/>
              </a:ext>
            </a:extLst>
          </p:cNvPr>
          <p:cNvSpPr txBox="1"/>
          <p:nvPr/>
        </p:nvSpPr>
        <p:spPr>
          <a:xfrm>
            <a:off x="2112380" y="432826"/>
            <a:ext cx="774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إضافة قائمة المفضلة</a:t>
            </a:r>
            <a:endParaRPr lang="en-US" sz="32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8847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2A970-31B8-AEF0-DA67-3CC6EA909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66" y="2128430"/>
            <a:ext cx="4615605" cy="296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FF312-81CF-DADB-8A8A-3C618DE07CCE}"/>
              </a:ext>
            </a:extLst>
          </p:cNvPr>
          <p:cNvSpPr txBox="1"/>
          <p:nvPr/>
        </p:nvSpPr>
        <p:spPr>
          <a:xfrm>
            <a:off x="1314005" y="424786"/>
            <a:ext cx="61403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إضافة القدرة على إزالة ال</a:t>
            </a:r>
            <a:r>
              <a:rPr lang="ar-LY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منتجات</a:t>
            </a:r>
            <a:r>
              <a:rPr lang="ar-SA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من </a:t>
            </a:r>
            <a:r>
              <a:rPr lang="ar-LY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عربة </a:t>
            </a:r>
            <a:r>
              <a:rPr lang="ar-SA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التسوق</a:t>
            </a:r>
            <a:endParaRPr lang="en-US" sz="32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21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6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0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2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CE87B-7F7F-F54E-7123-7126406B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1" y="1204157"/>
            <a:ext cx="2000448" cy="393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6AE7AA-12F2-0ED8-3005-0773DD436611}"/>
              </a:ext>
            </a:extLst>
          </p:cNvPr>
          <p:cNvSpPr txBox="1"/>
          <p:nvPr/>
        </p:nvSpPr>
        <p:spPr>
          <a:xfrm>
            <a:off x="1871643" y="306538"/>
            <a:ext cx="774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LY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إضافة</a:t>
            </a:r>
            <a:r>
              <a:rPr lang="ar-SA" sz="32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البحث والتصفية</a:t>
            </a:r>
            <a:endParaRPr lang="en-US" sz="32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030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3968884" y="-1885222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3847946" y="-1843251"/>
            <a:ext cx="1832919" cy="1014256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611341" y="4087972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383276" y="4048478"/>
            <a:ext cx="2463658" cy="1858697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626288" y="-24866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22" name="Imagen 71" descr="Forma&#10;&#10;Descripción generada automáticamente">
            <a:extLst>
              <a:ext uri="{FF2B5EF4-FFF2-40B4-BE49-F238E27FC236}">
                <a16:creationId xmlns:a16="http://schemas.microsoft.com/office/drawing/2014/main" id="{DB147117-008C-5C78-2A2F-D696AB2EA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9226549" y="3723284"/>
            <a:ext cx="2286955" cy="1134961"/>
          </a:xfrm>
          <a:prstGeom prst="rect">
            <a:avLst/>
          </a:prstGeom>
        </p:spPr>
      </p:pic>
      <p:pic>
        <p:nvPicPr>
          <p:cNvPr id="24" name="Imagen 6" descr="Forma&#10;&#10;Descripción generada automáticamente">
            <a:extLst>
              <a:ext uri="{FF2B5EF4-FFF2-40B4-BE49-F238E27FC236}">
                <a16:creationId xmlns:a16="http://schemas.microsoft.com/office/drawing/2014/main" id="{EFB55F87-37B8-CAA3-E55D-06676FB07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241632" y="424786"/>
            <a:ext cx="1097627" cy="544726"/>
          </a:xfrm>
          <a:prstGeom prst="rect">
            <a:avLst/>
          </a:prstGeom>
        </p:spPr>
      </p:pic>
      <p:pic>
        <p:nvPicPr>
          <p:cNvPr id="25" name="Imagen 16" descr="Círculo&#10;&#10;Descripción generada automáticamente">
            <a:extLst>
              <a:ext uri="{FF2B5EF4-FFF2-40B4-BE49-F238E27FC236}">
                <a16:creationId xmlns:a16="http://schemas.microsoft.com/office/drawing/2014/main" id="{0C29A3E7-317A-8B5F-D0DF-98BE3AD74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3078880" y="-1058694"/>
            <a:ext cx="801545" cy="799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167352-3DA2-55FA-C054-A47508A965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17" y="1208942"/>
            <a:ext cx="2537566" cy="3862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686C8-5225-2867-C8F5-F0193836CA5D}"/>
              </a:ext>
            </a:extLst>
          </p:cNvPr>
          <p:cNvSpPr txBox="1"/>
          <p:nvPr/>
        </p:nvSpPr>
        <p:spPr>
          <a:xfrm>
            <a:off x="448419" y="250088"/>
            <a:ext cx="77434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إضافة </a:t>
            </a:r>
            <a:r>
              <a:rPr lang="ar-LY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المنتجات </a:t>
            </a:r>
            <a:r>
              <a:rPr lang="ar-SA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المستخدمة</a:t>
            </a:r>
            <a:r>
              <a:rPr lang="ar-LY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ar-SA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في الم</a:t>
            </a:r>
            <a:r>
              <a:rPr lang="ar-LY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شاريع</a:t>
            </a:r>
            <a:r>
              <a:rPr lang="ar-SA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 بالإضافة إلى السعر الكامل للحزمة</a:t>
            </a:r>
            <a:endParaRPr lang="en-US" sz="28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408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6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0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2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2.09877E-6 L 0.00677 -0.0179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88889E-6 -4.07407E-6 L 0.00538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4 L 0.01337 0.03056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4 L 0.01337 0.03056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22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6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30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3.82716E-6 L -0.0349 -3.82716E-6 " pathEditMode="relative" rAng="0" ptsTypes="AA">
                                          <p:cBhvr>
                                            <p:cTn id="34" dur="4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6.17284E-7 L 0.07135 0.00062 " pathEditMode="relative" rAng="0" ptsTypes="AA">
                                          <p:cBhvr>
                                            <p:cTn id="3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58025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673000" y="3917875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81774" y="2637697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457629" y="4176056"/>
            <a:ext cx="801545" cy="799242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94ADF-3D75-3CE0-9390-B11F4136A6F5}"/>
              </a:ext>
            </a:extLst>
          </p:cNvPr>
          <p:cNvSpPr txBox="1"/>
          <p:nvPr/>
        </p:nvSpPr>
        <p:spPr>
          <a:xfrm>
            <a:off x="182186" y="213847"/>
            <a:ext cx="8414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LY" sz="2800" b="1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فيديو توضيحي لألية عمل التطبيق</a:t>
            </a:r>
            <a:endParaRPr lang="ar-SA" sz="2800" b="1" dirty="0">
              <a:solidFill>
                <a:srgbClr val="002060"/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3" name="video_2024-07-30_17-13-37">
            <a:hlinkClick r:id="" action="ppaction://media"/>
            <a:extLst>
              <a:ext uri="{FF2B5EF4-FFF2-40B4-BE49-F238E27FC236}">
                <a16:creationId xmlns:a16="http://schemas.microsoft.com/office/drawing/2014/main" id="{DF0D2EAC-FB4D-D205-4209-BED1C5897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91499" y="767894"/>
            <a:ext cx="2199011" cy="43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0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44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48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25057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5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0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44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48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25057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5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673000" y="3917875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81774" y="2637697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457629" y="4176056"/>
            <a:ext cx="801545" cy="799242"/>
          </a:xfrm>
          <a:prstGeom prst="rect">
            <a:avLst/>
          </a:prstGeom>
        </p:spPr>
      </p:pic>
      <p:pic>
        <p:nvPicPr>
          <p:cNvPr id="3" name="Imagen 71" descr="Forma&#10;&#10;Descripción generada automáticamente">
            <a:extLst>
              <a:ext uri="{FF2B5EF4-FFF2-40B4-BE49-F238E27FC236}">
                <a16:creationId xmlns:a16="http://schemas.microsoft.com/office/drawing/2014/main" id="{38BD36E8-AF6B-CC85-5E99-0AC73550E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112618" y="3718842"/>
            <a:ext cx="2286955" cy="1134961"/>
          </a:xfrm>
          <a:prstGeom prst="rect">
            <a:avLst/>
          </a:prstGeom>
        </p:spPr>
      </p:pic>
      <p:pic>
        <p:nvPicPr>
          <p:cNvPr id="11" name="Imagen 6" descr="Forma&#10;&#10;Descripción generada automáticamente">
            <a:extLst>
              <a:ext uri="{FF2B5EF4-FFF2-40B4-BE49-F238E27FC236}">
                <a16:creationId xmlns:a16="http://schemas.microsoft.com/office/drawing/2014/main" id="{1D6DE396-8578-D4CC-3E37-055FC918B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052377" y="344731"/>
            <a:ext cx="1097627" cy="544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1E78BE-81D9-8F9E-F369-6B83E7C1FF44}"/>
              </a:ext>
            </a:extLst>
          </p:cNvPr>
          <p:cNvSpPr txBox="1"/>
          <p:nvPr/>
        </p:nvSpPr>
        <p:spPr>
          <a:xfrm>
            <a:off x="2120912" y="2112819"/>
            <a:ext cx="533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iro" pitchFamily="2" charset="-78"/>
                <a:cs typeface="Cairo" pitchFamily="2" charset="-78"/>
              </a:rPr>
              <a:t>Thank you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146193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08642E-6 L -0.0349 -3.08642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33333E-6 L 0.07136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08642E-6 L -0.0349 -3.08642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33333E-6 L 0.07136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8876127" y="-1555862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9911686" y="-2180185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10595640" y="-2534206"/>
            <a:ext cx="1034193" cy="1426196"/>
          </a:xfrm>
          <a:prstGeom prst="rect">
            <a:avLst/>
          </a:prstGeom>
        </p:spPr>
      </p:pic>
      <p:pic>
        <p:nvPicPr>
          <p:cNvPr id="8" name="Imagen 71" descr="Forma&#10;&#10;Descripción generada automáticamente">
            <a:extLst>
              <a:ext uri="{FF2B5EF4-FFF2-40B4-BE49-F238E27FC236}">
                <a16:creationId xmlns:a16="http://schemas.microsoft.com/office/drawing/2014/main" id="{9BEAF373-F7A2-5768-B0AE-C355728322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626747" y="4008539"/>
            <a:ext cx="2286955" cy="1134961"/>
          </a:xfrm>
          <a:prstGeom prst="rect">
            <a:avLst/>
          </a:prstGeom>
        </p:spPr>
      </p:pic>
      <p:pic>
        <p:nvPicPr>
          <p:cNvPr id="17" name="Imagen 6" descr="Forma&#10;&#10;Descripción generada automáticamente">
            <a:extLst>
              <a:ext uri="{FF2B5EF4-FFF2-40B4-BE49-F238E27FC236}">
                <a16:creationId xmlns:a16="http://schemas.microsoft.com/office/drawing/2014/main" id="{D8CAACE2-15FF-17F5-316B-7B788F5F4F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76392" y="424786"/>
            <a:ext cx="1097627" cy="544726"/>
          </a:xfrm>
          <a:prstGeom prst="rect">
            <a:avLst/>
          </a:prstGeom>
        </p:spPr>
      </p:pic>
      <p:pic>
        <p:nvPicPr>
          <p:cNvPr id="22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89E0419B-FBE6-0920-55FC-DD5CF8CF94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3276213" y="5769066"/>
            <a:ext cx="3276213" cy="1719481"/>
          </a:xfrm>
          <a:prstGeom prst="rect">
            <a:avLst/>
          </a:prstGeom>
        </p:spPr>
      </p:pic>
      <p:pic>
        <p:nvPicPr>
          <p:cNvPr id="23" name="Imagen 6" descr="Icono&#10;&#10;Descripción generada automáticamente">
            <a:extLst>
              <a:ext uri="{FF2B5EF4-FFF2-40B4-BE49-F238E27FC236}">
                <a16:creationId xmlns:a16="http://schemas.microsoft.com/office/drawing/2014/main" id="{8AFFA59C-AB49-8055-D3B6-930853CC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3695103" y="6422595"/>
            <a:ext cx="2023578" cy="968518"/>
          </a:xfrm>
          <a:prstGeom prst="rect">
            <a:avLst/>
          </a:prstGeom>
        </p:spPr>
      </p:pic>
      <p:sp>
        <p:nvSpPr>
          <p:cNvPr id="26" name="Text 2">
            <a:extLst>
              <a:ext uri="{FF2B5EF4-FFF2-40B4-BE49-F238E27FC236}">
                <a16:creationId xmlns:a16="http://schemas.microsoft.com/office/drawing/2014/main" id="{3FB5D528-D4E5-8F13-B54D-902D91A879AD}"/>
              </a:ext>
            </a:extLst>
          </p:cNvPr>
          <p:cNvSpPr/>
          <p:nvPr/>
        </p:nvSpPr>
        <p:spPr>
          <a:xfrm>
            <a:off x="1794510" y="9695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468"/>
              </a:lnSpc>
              <a:buNone/>
            </a:pPr>
            <a:r>
              <a:rPr lang="ar-LY" sz="4374" b="1" kern="0" spc="-13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الفئة العمرية المستهدفة</a:t>
            </a:r>
            <a:endParaRPr lang="en-US" sz="4374" dirty="0">
              <a:latin typeface="Cairo" pitchFamily="2" charset="-78"/>
              <a:cs typeface="Cairo" pitchFamily="2" charset="-7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E124D3-BEC1-1527-0A82-9BA9E25B8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3" y="1930400"/>
            <a:ext cx="2554514" cy="25545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6751BB-BF58-A87D-74CF-5B7F0937CD5F}"/>
              </a:ext>
            </a:extLst>
          </p:cNvPr>
          <p:cNvSpPr txBox="1"/>
          <p:nvPr/>
        </p:nvSpPr>
        <p:spPr>
          <a:xfrm>
            <a:off x="3026563" y="1946436"/>
            <a:ext cx="587539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000" b="1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</a:t>
            </a:r>
            <a:r>
              <a:rPr lang="en-US" sz="2000" b="1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000" b="1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6</a:t>
            </a:r>
            <a:r>
              <a:rPr lang="en-US" sz="2000" b="1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b="1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سنوات</a:t>
            </a:r>
            <a:r>
              <a:rPr lang="en-US" sz="2000" b="1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b="1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وما</a:t>
            </a:r>
            <a:r>
              <a:rPr lang="en-US" sz="2000" b="1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b="1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فوق</a:t>
            </a:r>
            <a:endParaRPr lang="en-US" sz="2000" b="1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endParaRPr lang="en-US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الأطفال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والشباب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الذين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يبدأون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في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اكتشاف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عالم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endParaRPr lang="ar-LY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التكنولوجيا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والإلكترونيات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بشكل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عام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.</a:t>
            </a:r>
            <a:endParaRPr lang="ar-LY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endParaRPr lang="ar-LY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هذه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الفئة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ستستفيد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الأدلة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والمصادر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التعليمية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التي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endParaRPr lang="ar-LY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يوفرها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التطبيق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والتي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ستساعدهم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على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التعرف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على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المكونات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endParaRPr lang="ar-LY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الأساسية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وكيفية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استخدامها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في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مشاريعهم</a:t>
            </a:r>
            <a:r>
              <a:rPr lang="en-US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kern="0" spc="-35" dirty="0" err="1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البسيطة</a:t>
            </a:r>
            <a:r>
              <a:rPr lang="ar-LY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.</a:t>
            </a:r>
            <a:endParaRPr lang="en-US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687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2.34568E-6 L 0.00729 -0.01759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22222E-6 0.00123 L 0.0118 -0.02068 " pathEditMode="relative" rAng="0" ptsTypes="AA">
                                          <p:cBhvr>
                                            <p:cTn id="10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0851 -0.03241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3.82716E-6 L 0.07136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2" dur="4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6" dur="2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2.34568E-6 L 0.00729 -0.01759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22222E-6 0.00123 L 0.0118 -0.02068 " pathEditMode="relative" rAng="0" ptsTypes="AA">
                                          <p:cBhvr>
                                            <p:cTn id="10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0851 -0.0324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3.82716E-6 L 0.07136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2" dur="4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6" dur="2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4A6C3B7-C1BC-4166-970B-9101CA78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8876127" y="-1555862"/>
            <a:ext cx="3862170" cy="2297488"/>
          </a:xfrm>
          <a:prstGeom prst="rect">
            <a:avLst/>
          </a:prstGeom>
        </p:spPr>
      </p:pic>
      <p:pic>
        <p:nvPicPr>
          <p:cNvPr id="13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BDFFE9A-9ED3-E91C-ECC8-495A56CD7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9911686" y="-2180185"/>
            <a:ext cx="2202289" cy="1886250"/>
          </a:xfrm>
          <a:prstGeom prst="rect">
            <a:avLst/>
          </a:prstGeom>
          <a:effectLst/>
        </p:spPr>
      </p:pic>
      <p:pic>
        <p:nvPicPr>
          <p:cNvPr id="16" name="Imagen 7" descr="Icono&#10;&#10;Descripción generada automáticamente">
            <a:extLst>
              <a:ext uri="{FF2B5EF4-FFF2-40B4-BE49-F238E27FC236}">
                <a16:creationId xmlns:a16="http://schemas.microsoft.com/office/drawing/2014/main" id="{BEF4EDE4-983A-DA0E-A6D6-F130C7D6E1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10595640" y="-2534206"/>
            <a:ext cx="1034193" cy="1426196"/>
          </a:xfrm>
          <a:prstGeom prst="rect">
            <a:avLst/>
          </a:prstGeom>
        </p:spPr>
      </p:pic>
      <p:pic>
        <p:nvPicPr>
          <p:cNvPr id="8" name="Imagen 71" descr="Forma&#10;&#10;Descripción generada automáticamente">
            <a:extLst>
              <a:ext uri="{FF2B5EF4-FFF2-40B4-BE49-F238E27FC236}">
                <a16:creationId xmlns:a16="http://schemas.microsoft.com/office/drawing/2014/main" id="{9BEAF373-F7A2-5768-B0AE-C355728322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72819" y="3723284"/>
            <a:ext cx="2286955" cy="1134961"/>
          </a:xfrm>
          <a:prstGeom prst="rect">
            <a:avLst/>
          </a:prstGeom>
        </p:spPr>
      </p:pic>
      <p:pic>
        <p:nvPicPr>
          <p:cNvPr id="17" name="Imagen 6" descr="Forma&#10;&#10;Descripción generada automáticamente">
            <a:extLst>
              <a:ext uri="{FF2B5EF4-FFF2-40B4-BE49-F238E27FC236}">
                <a16:creationId xmlns:a16="http://schemas.microsoft.com/office/drawing/2014/main" id="{D8CAACE2-15FF-17F5-316B-7B788F5F4F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76392" y="424786"/>
            <a:ext cx="1097627" cy="544726"/>
          </a:xfrm>
          <a:prstGeom prst="rect">
            <a:avLst/>
          </a:prstGeom>
        </p:spPr>
      </p:pic>
      <p:sp>
        <p:nvSpPr>
          <p:cNvPr id="26" name="Text 2">
            <a:extLst>
              <a:ext uri="{FF2B5EF4-FFF2-40B4-BE49-F238E27FC236}">
                <a16:creationId xmlns:a16="http://schemas.microsoft.com/office/drawing/2014/main" id="{3FB5D528-D4E5-8F13-B54D-902D91A879AD}"/>
              </a:ext>
            </a:extLst>
          </p:cNvPr>
          <p:cNvSpPr/>
          <p:nvPr/>
        </p:nvSpPr>
        <p:spPr>
          <a:xfrm>
            <a:off x="1794510" y="9695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468"/>
              </a:lnSpc>
              <a:buNone/>
            </a:pPr>
            <a:r>
              <a:rPr lang="ar-LY" sz="4374" b="1" kern="0" spc="-13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الفئة العمرية المستهدفة</a:t>
            </a:r>
            <a:endParaRPr lang="en-US" sz="4374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6751BB-BF58-A87D-74CF-5B7F0937CD5F}"/>
              </a:ext>
            </a:extLst>
          </p:cNvPr>
          <p:cNvSpPr txBox="1"/>
          <p:nvPr/>
        </p:nvSpPr>
        <p:spPr>
          <a:xfrm>
            <a:off x="3410897" y="1926938"/>
            <a:ext cx="53226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endParaRPr lang="en-US" sz="20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endParaRPr lang="en-US" sz="20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ar-SA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يستهدف هذا التطبيق الطلاب والمهنيين</a:t>
            </a:r>
            <a:r>
              <a:rPr lang="ar-LY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SA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في </a:t>
            </a:r>
            <a:endParaRPr lang="en-US" sz="20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ar-SA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مشاريع واسعة النطاق مثل مشاريع التخرج لتزويدهم </a:t>
            </a:r>
            <a:endParaRPr lang="en-US" sz="2000" kern="0" spc="-35" dirty="0">
              <a:solidFill>
                <a:schemeClr val="accent3">
                  <a:lumMod val="10000"/>
                </a:schemeClr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r" rtl="1"/>
            <a:r>
              <a:rPr lang="ar-SA" sz="2000" kern="0" spc="-35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بجميع الأجزاء التي قد يحتاجون إليها</a:t>
            </a:r>
            <a:endParaRPr lang="en-US" sz="2000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2" name="Imagen 3" descr="Forma&#10;&#10;Descripción generada automáticamente">
            <a:extLst>
              <a:ext uri="{FF2B5EF4-FFF2-40B4-BE49-F238E27FC236}">
                <a16:creationId xmlns:a16="http://schemas.microsoft.com/office/drawing/2014/main" id="{594C8D82-FB31-47C6-C2F5-0070993CBE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1912154" y="5339009"/>
            <a:ext cx="2286955" cy="1134961"/>
          </a:xfrm>
          <a:prstGeom prst="rect">
            <a:avLst/>
          </a:prstGeom>
        </p:spPr>
      </p:pic>
      <p:pic>
        <p:nvPicPr>
          <p:cNvPr id="3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ADCA95B5-9843-1335-7DCE-71CA9393AD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2220928" y="4058831"/>
            <a:ext cx="2553002" cy="3100153"/>
          </a:xfrm>
          <a:prstGeom prst="rect">
            <a:avLst/>
          </a:prstGeom>
        </p:spPr>
      </p:pic>
      <p:pic>
        <p:nvPicPr>
          <p:cNvPr id="4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E37DDC7-7B82-77A8-0C74-E7D3328024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014499" y="5445802"/>
            <a:ext cx="3276213" cy="1719481"/>
          </a:xfrm>
          <a:prstGeom prst="rect">
            <a:avLst/>
          </a:prstGeom>
        </p:spPr>
      </p:pic>
      <p:pic>
        <p:nvPicPr>
          <p:cNvPr id="5" name="Imagen 6" descr="Icono&#10;&#10;Descripción generada automáticamente">
            <a:extLst>
              <a:ext uri="{FF2B5EF4-FFF2-40B4-BE49-F238E27FC236}">
                <a16:creationId xmlns:a16="http://schemas.microsoft.com/office/drawing/2014/main" id="{3417C311-37ED-A2A6-4C22-C517B59992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095623" y="6267758"/>
            <a:ext cx="2023578" cy="968518"/>
          </a:xfrm>
          <a:prstGeom prst="rect">
            <a:avLst/>
          </a:prstGeom>
        </p:spPr>
      </p:pic>
      <p:pic>
        <p:nvPicPr>
          <p:cNvPr id="6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28A84507-003C-A0D6-8716-7626D555216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1145768" y="3286820"/>
            <a:ext cx="471505" cy="451627"/>
          </a:xfrm>
          <a:prstGeom prst="rect">
            <a:avLst/>
          </a:prstGeom>
        </p:spPr>
      </p:pic>
      <p:pic>
        <p:nvPicPr>
          <p:cNvPr id="7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B3A1A2F-7298-47E3-0164-837C8801F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644746" y="3961125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B3BE634-DDC5-5A90-C2BC-E1E8F3553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586051" y="5117859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46F18386-783E-A24B-946A-709AB65745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696167" y="5573262"/>
            <a:ext cx="1129668" cy="1426196"/>
          </a:xfrm>
          <a:prstGeom prst="rect">
            <a:avLst/>
          </a:prstGeom>
        </p:spPr>
      </p:pic>
      <p:pic>
        <p:nvPicPr>
          <p:cNvPr id="11" name="Imagen 53" descr="Círculo&#10;&#10;Descripción generada automáticamente">
            <a:extLst>
              <a:ext uri="{FF2B5EF4-FFF2-40B4-BE49-F238E27FC236}">
                <a16:creationId xmlns:a16="http://schemas.microsoft.com/office/drawing/2014/main" id="{2A5EC72F-B62B-2747-1830-CF842014D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9352879" y="5348160"/>
            <a:ext cx="801545" cy="799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88A83F-0915-54DA-0B20-367066684D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3" y="1903967"/>
            <a:ext cx="2554514" cy="2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2.34568E-6 L 0.00729 -0.01759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22222E-6 0.00123 L 0.0118 -0.02068 " pathEditMode="relative" rAng="0" ptsTypes="AA">
                                          <p:cBhvr>
                                            <p:cTn id="10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0851 -0.03241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6.17284E-7 L 0.07135 0.00062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3.95062E-6 L 0.00035 0.0503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1.85185E-6 L 0.07136 0.00062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5 " pathEditMode="relative" rAng="0" ptsTypes="AA">
                                          <p:cBhvr>
                                            <p:cTn id="26" dur="6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0" dur="4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6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1 L 0.00191 0.05155 " pathEditMode="relative" rAng="0" ptsTypes="AA">
                                          <p:cBhvr>
                                            <p:cTn id="34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9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95062E-6 L 0.00034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1336 0.03055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3 L 0.01337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2.34568E-6 L 0.00729 -0.01759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22222E-6 0.00123 L 0.0118 -0.02068 " pathEditMode="relative" rAng="0" ptsTypes="AA">
                                          <p:cBhvr>
                                            <p:cTn id="10" dur="3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0851 -0.0324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82716E-6 L -0.0349 -3.82716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6.17284E-7 L 0.07135 0.00062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3.95062E-6 L 0.00035 0.0503 " pathEditMode="relative" rAng="0" ptsTypes="AA">
                                          <p:cBhvr>
                                            <p:cTn id="22" dur="3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1.85185E-6 L 0.07136 0.00062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5 " pathEditMode="relative" rAng="0" ptsTypes="AA">
                                          <p:cBhvr>
                                            <p:cTn id="26" dur="6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0" dur="4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6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1 L 0.00191 0.05155 " pathEditMode="relative" rAng="0" ptsTypes="AA">
                                          <p:cBhvr>
                                            <p:cTn id="34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9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95062E-6 L 0.00034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1336 0.03055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3 L 0.01337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197236" y="3512514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2" name="Imagen 71" descr="Forma&#10;&#10;Descripción generada automáticamente">
            <a:extLst>
              <a:ext uri="{FF2B5EF4-FFF2-40B4-BE49-F238E27FC236}">
                <a16:creationId xmlns:a16="http://schemas.microsoft.com/office/drawing/2014/main" id="{221CC7CB-C07F-280D-9D9B-95239E8A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0783791" y="3683768"/>
            <a:ext cx="2286955" cy="1134961"/>
          </a:xfrm>
          <a:prstGeom prst="rect">
            <a:avLst/>
          </a:prstGeom>
        </p:spPr>
      </p:pic>
      <p:pic>
        <p:nvPicPr>
          <p:cNvPr id="3" name="Imagen 6" descr="Forma&#10;&#10;Descripción generada automáticamente">
            <a:extLst>
              <a:ext uri="{FF2B5EF4-FFF2-40B4-BE49-F238E27FC236}">
                <a16:creationId xmlns:a16="http://schemas.microsoft.com/office/drawing/2014/main" id="{6984A834-8680-9FDC-DE28-2DDA49C7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3177649" y="439300"/>
            <a:ext cx="1097627" cy="54472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C4AB5D08-2605-4CAA-D32C-3E0B4243E8AE}"/>
              </a:ext>
            </a:extLst>
          </p:cNvPr>
          <p:cNvSpPr/>
          <p:nvPr/>
        </p:nvSpPr>
        <p:spPr>
          <a:xfrm>
            <a:off x="2195970" y="22245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ar-LY" sz="5400" b="1" dirty="0">
                <a:solidFill>
                  <a:schemeClr val="accent3">
                    <a:lumMod val="10000"/>
                  </a:schemeClr>
                </a:solidFill>
                <a:latin typeface="Cairo" pitchFamily="2" charset="-78"/>
                <a:cs typeface="Cairo" pitchFamily="2" charset="-78"/>
              </a:rPr>
              <a:t>ميزات التطبيق</a:t>
            </a:r>
            <a:endParaRPr lang="en-US" sz="5400" b="1" dirty="0">
              <a:solidFill>
                <a:schemeClr val="accent3">
                  <a:lumMod val="1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559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3.7037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1.60494E-6 L -0.0349 -1.60494E-6 " pathEditMode="relative" rAng="0" ptsTypes="AA">
                                          <p:cBhvr>
                                            <p:cTn id="36" dur="4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4.5679E-6 L 0.07135 0.00062 " pathEditMode="relative" rAng="0" ptsTypes="AA">
                                          <p:cBhvr>
                                            <p:cTn id="38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673000" y="3917875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81774" y="2637697"/>
            <a:ext cx="2553002" cy="3100153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437579" y="419309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856469" y="4846624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837357" y="2676738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690801" y="3945755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800917" y="4401158"/>
            <a:ext cx="1129668" cy="1426196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457629" y="4176056"/>
            <a:ext cx="801545" cy="799242"/>
          </a:xfrm>
          <a:prstGeom prst="rect">
            <a:avLst/>
          </a:prstGeom>
        </p:spPr>
      </p:pic>
      <p:pic>
        <p:nvPicPr>
          <p:cNvPr id="14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95D82ED-86EF-1AE3-351F-D16B572625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604627" y="-1306535"/>
            <a:ext cx="3283602" cy="1702336"/>
          </a:xfrm>
          <a:prstGeom prst="rect">
            <a:avLst/>
          </a:prstGeom>
        </p:spPr>
      </p:pic>
      <p:pic>
        <p:nvPicPr>
          <p:cNvPr id="15" name="Imagen 5" descr="Icono&#10;&#10;Descripción generada automáticamente">
            <a:extLst>
              <a:ext uri="{FF2B5EF4-FFF2-40B4-BE49-F238E27FC236}">
                <a16:creationId xmlns:a16="http://schemas.microsoft.com/office/drawing/2014/main" id="{21951728-4879-01AA-064E-8F98F53EE0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89460" y="-1453938"/>
            <a:ext cx="1832919" cy="1014256"/>
          </a:xfrm>
          <a:prstGeom prst="rect">
            <a:avLst/>
          </a:prstGeom>
        </p:spPr>
      </p:pic>
      <p:pic>
        <p:nvPicPr>
          <p:cNvPr id="18" name="Imagen 16" descr="Círculo&#10;&#10;Descripción generada automáticamente">
            <a:extLst>
              <a:ext uri="{FF2B5EF4-FFF2-40B4-BE49-F238E27FC236}">
                <a16:creationId xmlns:a16="http://schemas.microsoft.com/office/drawing/2014/main" id="{C1979856-DE8E-9342-4AEF-E7FFCC46C1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-1091690" y="-161204"/>
            <a:ext cx="801545" cy="799242"/>
          </a:xfrm>
          <a:prstGeom prst="rect">
            <a:avLst/>
          </a:prstGeom>
        </p:spPr>
      </p:pic>
      <p:pic>
        <p:nvPicPr>
          <p:cNvPr id="19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BC3FAFA-551B-FA91-7D0A-E43BA387A3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7947850" y="4688503"/>
            <a:ext cx="3163425" cy="1899213"/>
          </a:xfrm>
          <a:prstGeom prst="rect">
            <a:avLst/>
          </a:prstGeom>
        </p:spPr>
      </p:pic>
      <p:pic>
        <p:nvPicPr>
          <p:cNvPr id="2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34972B6-DF65-EBDB-B806-3D8062FB02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8647617" y="4554185"/>
            <a:ext cx="2463658" cy="1858697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CE3DE5E-D02E-2C78-BF63-E6D9F21F3C83}"/>
              </a:ext>
            </a:extLst>
          </p:cNvPr>
          <p:cNvSpPr/>
          <p:nvPr/>
        </p:nvSpPr>
        <p:spPr>
          <a:xfrm>
            <a:off x="1556147" y="638038"/>
            <a:ext cx="60317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131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تصفح وشراء الأجزاء الإلكترونية</a:t>
            </a:r>
            <a:endParaRPr lang="en-US" sz="4000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845CF5B4-7BAE-4C6A-2CCC-99B4E21AE0E7}"/>
              </a:ext>
            </a:extLst>
          </p:cNvPr>
          <p:cNvSpPr/>
          <p:nvPr/>
        </p:nvSpPr>
        <p:spPr>
          <a:xfrm>
            <a:off x="907247" y="181419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تتراوح الأصناف المتوفرة بين اللوحات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الأساسية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والمكونات المتقدمة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كالمعالجات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والذاكرات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الأدوات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والأجهزة المتخصصة كالمقاييس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والأجهزة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الطرفية</a:t>
            </a:r>
            <a:endParaRPr lang="ar-LY" sz="2000" kern="0" spc="-35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 algn="ctr" rtl="1">
              <a:lnSpc>
                <a:spcPts val="2799"/>
              </a:lnSpc>
              <a:buNone/>
            </a:pPr>
            <a:endParaRPr lang="ar-LY" sz="2000" kern="0" spc="-35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marL="0" indent="0" algn="ctr" rtl="1">
              <a:lnSpc>
                <a:spcPts val="2799"/>
              </a:lnSpc>
              <a:buNone/>
            </a:pP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ويمكن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للمستخدمين البحث عبر الفئات المختلفة أو الاستعانة بخاصية البحث المتقدمة للعثور على الأجزاء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المطلوبة</a:t>
            </a:r>
            <a:r>
              <a:rPr lang="en-US" sz="2000" kern="0" spc="-35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بدقة</a:t>
            </a:r>
            <a:endParaRPr lang="en-US" sz="2000" dirty="0"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02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0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2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4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 p14:bounceEnd="5091">
                                          <p:cBhvr>
                                            <p:cTn id="46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8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 p14:bounceEnd="5091">
                                          <p:cBhvr>
                                            <p:cTn id="50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2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82716E-6 L 0.00035 0.0503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4 L 0.01337 0.03056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0.00123 L 0.01337 0.03055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58025E-6 L 0.07135 0.00062 " pathEditMode="relative" rAng="0" ptsTypes="AA">
                                          <p:cBhvr>
                                            <p:cTn id="22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4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0.00035 0.0503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6.17284E-7 L 0.00677 -0.0179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7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0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2.46914E-7 L 0.00539 -0.01049 " pathEditMode="relative" rAng="0" ptsTypes="AA">
                                          <p:cBhvr>
                                            <p:cTn id="42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4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5E-6 0.00123 L 0.01337 0.03055 " pathEditMode="relative" rAng="0" ptsTypes="AA">
                                          <p:cBhvr>
                                            <p:cTn id="46" dur="6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8" dur="3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94444E-6 0.00123 L 0.01337 0.03055 " pathEditMode="relative" rAng="0" ptsTypes="AA">
                                          <p:cBhvr>
                                            <p:cTn id="50" dur="3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2" dur="8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-748179" y="2539163"/>
            <a:ext cx="471505" cy="451627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93D3EDD3-0E3E-916F-6A3A-6770DF2A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276674" y="-29459"/>
            <a:ext cx="3283602" cy="1702336"/>
          </a:xfrm>
          <a:prstGeom prst="rect">
            <a:avLst/>
          </a:prstGeom>
        </p:spPr>
      </p:pic>
      <p:pic>
        <p:nvPicPr>
          <p:cNvPr id="14" name="Imagen 5" descr="Icono&#10;&#10;Descripción generada automáticamente">
            <a:extLst>
              <a:ext uri="{FF2B5EF4-FFF2-40B4-BE49-F238E27FC236}">
                <a16:creationId xmlns:a16="http://schemas.microsoft.com/office/drawing/2014/main" id="{4D3D5ED7-5A9C-ACD0-3B76-5B3AA0D29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5736" y="12512"/>
            <a:ext cx="1832919" cy="1014256"/>
          </a:xfrm>
          <a:prstGeom prst="rect">
            <a:avLst/>
          </a:prstGeom>
        </p:spPr>
      </p:pic>
      <p:pic>
        <p:nvPicPr>
          <p:cNvPr id="15" name="Imagen 16" descr="Círculo&#10;&#10;Descripción generada automáticamente">
            <a:extLst>
              <a:ext uri="{FF2B5EF4-FFF2-40B4-BE49-F238E27FC236}">
                <a16:creationId xmlns:a16="http://schemas.microsoft.com/office/drawing/2014/main" id="{B84B3655-BE7D-F457-6068-2815FDAA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236263" y="1115872"/>
            <a:ext cx="801545" cy="799242"/>
          </a:xfrm>
          <a:prstGeom prst="rect">
            <a:avLst/>
          </a:prstGeom>
        </p:spPr>
      </p:pic>
      <p:pic>
        <p:nvPicPr>
          <p:cNvPr id="20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5C54082-FD53-ADE8-307E-64DFC462F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1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E7F8FC-C593-8E55-EB17-7FB76B96C1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22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C3FD882-B884-C86C-58C9-5261A44EE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7384226" y="-889872"/>
            <a:ext cx="3862170" cy="2297488"/>
          </a:xfrm>
          <a:prstGeom prst="rect">
            <a:avLst/>
          </a:prstGeom>
        </p:spPr>
      </p:pic>
      <p:pic>
        <p:nvPicPr>
          <p:cNvPr id="25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0FFEF6F-D8A8-394F-CBEE-B8B5B679D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8419785" y="-1514195"/>
            <a:ext cx="2202289" cy="1886250"/>
          </a:xfrm>
          <a:prstGeom prst="rect">
            <a:avLst/>
          </a:prstGeom>
          <a:effectLst/>
        </p:spPr>
      </p:pic>
      <p:pic>
        <p:nvPicPr>
          <p:cNvPr id="28" name="Imagen 7" descr="Icono&#10;&#10;Descripción generada automáticamente">
            <a:extLst>
              <a:ext uri="{FF2B5EF4-FFF2-40B4-BE49-F238E27FC236}">
                <a16:creationId xmlns:a16="http://schemas.microsoft.com/office/drawing/2014/main" id="{31C16417-C577-5382-8D7D-7D0896A136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9103739" y="-1868216"/>
            <a:ext cx="1034193" cy="1426196"/>
          </a:xfrm>
          <a:prstGeom prst="rect">
            <a:avLst/>
          </a:prstGeom>
        </p:spPr>
      </p:pic>
      <p:pic>
        <p:nvPicPr>
          <p:cNvPr id="29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2965917-C1CF-88A9-26D4-13C92FDC9B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7370374" y="3800828"/>
            <a:ext cx="4093228" cy="3100152"/>
          </a:xfrm>
          <a:prstGeom prst="rect">
            <a:avLst/>
          </a:prstGeom>
        </p:spPr>
      </p:pic>
      <p:pic>
        <p:nvPicPr>
          <p:cNvPr id="30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E8287FB-0870-4DF4-5BD1-5C4996F2E1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9223818" y="5069845"/>
            <a:ext cx="2239784" cy="2118417"/>
          </a:xfrm>
          <a:prstGeom prst="rect">
            <a:avLst/>
          </a:prstGeom>
        </p:spPr>
      </p:pic>
      <p:pic>
        <p:nvPicPr>
          <p:cNvPr id="31" name="Imagen 9" descr="Icono&#10;&#10;Descripción generada automáticamente">
            <a:extLst>
              <a:ext uri="{FF2B5EF4-FFF2-40B4-BE49-F238E27FC236}">
                <a16:creationId xmlns:a16="http://schemas.microsoft.com/office/drawing/2014/main" id="{0CFEBC5E-8CDC-E295-8562-3438551981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0333934" y="5525248"/>
            <a:ext cx="1129668" cy="1426196"/>
          </a:xfrm>
          <a:prstGeom prst="rect">
            <a:avLst/>
          </a:prstGeom>
        </p:spPr>
      </p:pic>
      <p:pic>
        <p:nvPicPr>
          <p:cNvPr id="32" name="Imagen 53" descr="Círculo&#10;&#10;Descripción generada automáticamente">
            <a:extLst>
              <a:ext uri="{FF2B5EF4-FFF2-40B4-BE49-F238E27FC236}">
                <a16:creationId xmlns:a16="http://schemas.microsoft.com/office/drawing/2014/main" id="{E17B2B26-C9F6-2E72-789C-16FB75B8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990646" y="5300146"/>
            <a:ext cx="801545" cy="799242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FF1270D-3B97-D1A2-2F0A-CAFF8FEACC00}"/>
              </a:ext>
            </a:extLst>
          </p:cNvPr>
          <p:cNvSpPr/>
          <p:nvPr/>
        </p:nvSpPr>
        <p:spPr>
          <a:xfrm>
            <a:off x="1469771" y="1121830"/>
            <a:ext cx="4510802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3552" b="1" kern="0" spc="-107" dirty="0" err="1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أدلة</a:t>
            </a:r>
            <a:r>
              <a:rPr lang="en-US" sz="3552" b="1" kern="0" spc="-107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و</a:t>
            </a:r>
            <a:r>
              <a:rPr lang="ar-LY" sz="3552" b="1" kern="0" spc="-107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إرشادات تعليمية</a:t>
            </a:r>
            <a:r>
              <a:rPr lang="en-US" sz="3552" b="1" kern="0" spc="-107" dirty="0">
                <a:solidFill>
                  <a:srgbClr val="000000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للمبتدئين</a:t>
            </a:r>
            <a:endParaRPr lang="en-US" sz="3552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E1466-3AD9-2308-BA4D-B053B37C68B7}"/>
              </a:ext>
            </a:extLst>
          </p:cNvPr>
          <p:cNvSpPr txBox="1"/>
          <p:nvPr/>
        </p:nvSpPr>
        <p:spPr>
          <a:xfrm>
            <a:off x="860041" y="2018106"/>
            <a:ext cx="74239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لمساعدة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المستخدمين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المبتدئين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على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البدء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في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عالم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الإلكترونيات</a:t>
            </a:r>
            <a:r>
              <a:rPr lang="en-US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</a:p>
          <a:p>
            <a:pPr algn="ctr" rtl="1"/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يوفر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هذا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التطبيق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م</a:t>
            </a:r>
            <a:r>
              <a:rPr lang="ar-LY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ج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موعة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متنوعة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من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الحزم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المصممة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خصيصًا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لهم</a:t>
            </a:r>
            <a:r>
              <a:rPr lang="ar-LY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و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تحتوي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على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جميع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المكونات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الأساسية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اللازمة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لإنشاء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مشاريع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بسيطة</a:t>
            </a:r>
            <a:endParaRPr lang="en-US" dirty="0">
              <a:latin typeface="Cairo" pitchFamily="2" charset="-78"/>
              <a:cs typeface="Cairo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8DA7B-B689-7882-A8A8-28187E68CC29}"/>
              </a:ext>
            </a:extLst>
          </p:cNvPr>
          <p:cNvSpPr txBox="1"/>
          <p:nvPr/>
        </p:nvSpPr>
        <p:spPr>
          <a:xfrm>
            <a:off x="638630" y="3047947"/>
            <a:ext cx="7645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LY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سيتوفر ايضا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الأدلة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والمصادر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التعليمية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للمبتدئين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في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مجال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الإلكترونيات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تغطي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مواضيع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أساسية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مثل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أنواع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الدوائر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الكهربائية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وأساسيات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توصيل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المكونات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الإلكترونية</a:t>
            </a:r>
            <a:endParaRPr lang="en-US" sz="1800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pPr algn="ctr" rtl="1"/>
            <a:endParaRPr lang="en-US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C9507-DCFB-D7A3-9618-FAC4898208AA}"/>
              </a:ext>
            </a:extLst>
          </p:cNvPr>
          <p:cNvSpPr txBox="1"/>
          <p:nvPr/>
        </p:nvSpPr>
        <p:spPr>
          <a:xfrm>
            <a:off x="682407" y="3799426"/>
            <a:ext cx="764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LY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بالإضافة</a:t>
            </a:r>
            <a:r>
              <a:rPr lang="en-US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عرض مشاريع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إلكترونية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مصممة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خصيصًا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لتناسب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en-US" sz="1800" kern="0" spc="-28" dirty="0" err="1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المستو</a:t>
            </a:r>
            <a:r>
              <a:rPr lang="ar-LY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يات المختلفة</a:t>
            </a:r>
            <a:r>
              <a:rPr lang="en-US" sz="1800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 </a:t>
            </a:r>
            <a:r>
              <a:rPr lang="ar-LY" kern="0" spc="-28" dirty="0">
                <a:solidFill>
                  <a:srgbClr val="272525"/>
                </a:solidFill>
                <a:latin typeface="Cairo" pitchFamily="2" charset="-78"/>
                <a:ea typeface="Inter" pitchFamily="34" charset="-122"/>
                <a:cs typeface="Cairo" pitchFamily="2" charset="-78"/>
              </a:rPr>
              <a:t>والقدرة  علي شراء  القطع المحتاجة لهذا المشروع في زر واحد</a:t>
            </a:r>
            <a:endParaRPr lang="en-US" dirty="0">
              <a:latin typeface="Cairo" pitchFamily="2" charset="-78"/>
              <a:cs typeface="Cairo" pitchFamily="2" charset="-78"/>
            </a:endParaRPr>
          </a:p>
          <a:p>
            <a:endParaRPr lang="ar-LY" kern="0" spc="-28" dirty="0">
              <a:solidFill>
                <a:srgbClr val="272525"/>
              </a:solidFill>
              <a:latin typeface="Cairo" pitchFamily="2" charset="-78"/>
              <a:ea typeface="Inter" pitchFamily="34" charset="-122"/>
              <a:cs typeface="Cairo" pitchFamily="2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 p14:bounceEnd="5091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 p14:bounceEnd="5091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 p14:bounceEnd="5091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 p14:bounceEnd="5091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4.32099E-6 L 0.00034 0.0503 " pathEditMode="relative" rAng="0" ptsTypes="AA">
                                          <p:cBhvr>
                                            <p:cTn id="6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4.44444E-6 L 0.00035 0.05031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4.07407E-6 L 0.00677 -0.01791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44444E-6 2.09877E-6 L 0.00538 -0.0105 " pathEditMode="relative" rAng="0" ptsTypes="AA">
                                          <p:cBhvr>
                                            <p:cTn id="1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1.35802E-6 L 0.00729 -0.01759 " pathEditMode="relative" rAng="0" ptsTypes="AA">
                                          <p:cBhvr>
                                            <p:cTn id="26" dur="6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3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0.00123 L 0.01181 -0.02068 " pathEditMode="relative" rAng="0" ptsTypes="AA">
                                          <p:cBhvr>
                                            <p:cTn id="30" dur="3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0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16667E-6 0.00123 L 0.0085 -0.03241 " pathEditMode="relative" rAng="0" ptsTypes="AA">
                                          <p:cBhvr>
                                            <p:cTn id="34" dur="3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6" dur="8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4.69136E-6 L 0.00035 0.05031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11111E-6 0.00124 L 0.01337 0.03056 " pathEditMode="relative" rAng="0" ptsTypes="AA">
                                          <p:cBhvr>
                                            <p:cTn id="40" dur="6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3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3 L 0.01336 0.03055 " pathEditMode="relative" rAng="0" ptsTypes="AA">
                                          <p:cBhvr>
                                            <p:cTn id="44" dur="3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6" dur="8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4 L 0.01337 0.0305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50" dur="9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8" grpId="0"/>
          <p:bldP spid="9" grpId="0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31322</TotalTime>
  <Words>1177</Words>
  <Application>Microsoft Office PowerPoint</Application>
  <PresentationFormat>On-screen Show (16:9)</PresentationFormat>
  <Paragraphs>215</Paragraphs>
  <Slides>47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Cairo</vt:lpstr>
      <vt:lpstr>Calibri</vt:lpstr>
      <vt:lpstr>Manrope Medium</vt:lpstr>
      <vt:lpstr>Staatliches</vt:lpstr>
      <vt:lpstr>Motion Graphics App Pitch Deck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textVIEW By: Shahd Belhaj</dc:title>
  <dc:creator>Shahd Belhaj</dc:creator>
  <cp:lastModifiedBy>Shahd Belhaj</cp:lastModifiedBy>
  <cp:revision>16</cp:revision>
  <dcterms:created xsi:type="dcterms:W3CDTF">2021-10-12T08:06:43Z</dcterms:created>
  <dcterms:modified xsi:type="dcterms:W3CDTF">2024-07-30T16:30:14Z</dcterms:modified>
</cp:coreProperties>
</file>